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9" r:id="rId3"/>
    <p:sldId id="258" r:id="rId4"/>
    <p:sldId id="264" r:id="rId5"/>
    <p:sldId id="270" r:id="rId6"/>
    <p:sldId id="257" r:id="rId7"/>
    <p:sldId id="275" r:id="rId8"/>
    <p:sldId id="276" r:id="rId9"/>
    <p:sldId id="277" r:id="rId10"/>
    <p:sldId id="278" r:id="rId11"/>
    <p:sldId id="279" r:id="rId12"/>
    <p:sldId id="280" r:id="rId13"/>
    <p:sldId id="283" r:id="rId14"/>
    <p:sldId id="289" r:id="rId15"/>
    <p:sldId id="282" r:id="rId16"/>
    <p:sldId id="281" r:id="rId17"/>
    <p:sldId id="285" r:id="rId18"/>
    <p:sldId id="284" r:id="rId19"/>
    <p:sldId id="265" r:id="rId20"/>
    <p:sldId id="260" r:id="rId21"/>
    <p:sldId id="267" r:id="rId22"/>
    <p:sldId id="273" r:id="rId23"/>
    <p:sldId id="274" r:id="rId24"/>
    <p:sldId id="266" r:id="rId25"/>
    <p:sldId id="271" r:id="rId26"/>
    <p:sldId id="272" r:id="rId27"/>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6"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NZ"/>
            </a:p>
          </p:txBody>
        </p:sp>
        <p:sp>
          <p:nvSpPr>
            <p:cNvPr id="9"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4"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0"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7"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0"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grpSp>
      <p:sp>
        <p:nvSpPr>
          <p:cNvPr id="15401" name="Rectangle 41"/>
          <p:cNvSpPr>
            <a:spLocks noGrp="1" noChangeArrowheads="1"/>
          </p:cNvSpPr>
          <p:nvPr>
            <p:ph type="ctrTitle"/>
          </p:nvPr>
        </p:nvSpPr>
        <p:spPr>
          <a:xfrm>
            <a:off x="685800" y="1447800"/>
            <a:ext cx="7772400" cy="1470025"/>
          </a:xfrm>
        </p:spPr>
        <p:txBody>
          <a:bodyPr/>
          <a:lstStyle>
            <a:lvl1pPr>
              <a:defRPr/>
            </a:lvl1pPr>
          </a:lstStyle>
          <a:p>
            <a:pPr lvl="0"/>
            <a:r>
              <a:rPr lang="en-NZ" noProof="0" smtClean="0"/>
              <a:t>Click to edit Master title style</a:t>
            </a:r>
          </a:p>
        </p:txBody>
      </p:sp>
      <p:sp>
        <p:nvSpPr>
          <p:cNvPr id="1540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NZ"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NZ"/>
          </a:p>
        </p:txBody>
      </p:sp>
      <p:sp>
        <p:nvSpPr>
          <p:cNvPr id="44" name="Rectangle 4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NZ"/>
          </a:p>
        </p:txBody>
      </p:sp>
      <p:sp>
        <p:nvSpPr>
          <p:cNvPr id="45" name="Rectangle 45"/>
          <p:cNvSpPr>
            <a:spLocks noGrp="1" noChangeArrowheads="1"/>
          </p:cNvSpPr>
          <p:nvPr>
            <p:ph type="sldNum" sz="quarter" idx="12"/>
          </p:nvPr>
        </p:nvSpPr>
        <p:spPr>
          <a:xfrm>
            <a:off x="6553200" y="6245225"/>
            <a:ext cx="2133600" cy="476250"/>
          </a:xfrm>
        </p:spPr>
        <p:txBody>
          <a:bodyPr/>
          <a:lstStyle>
            <a:lvl1pPr>
              <a:defRPr smtClean="0"/>
            </a:lvl1pPr>
          </a:lstStyle>
          <a:p>
            <a:pPr>
              <a:defRPr/>
            </a:pPr>
            <a:fld id="{F37DF7FF-8ECF-4B87-B498-700D9AFB70EE}" type="slidenum">
              <a:rPr lang="en-NZ"/>
              <a:pPr>
                <a:defRPr/>
              </a:pPr>
              <a:t>‹#›</a:t>
            </a:fld>
            <a:endParaRPr lang="en-NZ"/>
          </a:p>
        </p:txBody>
      </p:sp>
    </p:spTree>
    <p:extLst>
      <p:ext uri="{BB962C8B-B14F-4D97-AF65-F5344CB8AC3E}">
        <p14:creationId xmlns:p14="http://schemas.microsoft.com/office/powerpoint/2010/main" val="28915771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3"/>
          <p:cNvSpPr>
            <a:spLocks noGrp="1" noChangeArrowheads="1"/>
          </p:cNvSpPr>
          <p:nvPr>
            <p:ph type="dt" sz="half" idx="10"/>
          </p:nvPr>
        </p:nvSpPr>
        <p:spPr>
          <a:ln/>
        </p:spPr>
        <p:txBody>
          <a:bodyPr/>
          <a:lstStyle>
            <a:lvl1pPr>
              <a:defRPr/>
            </a:lvl1pPr>
          </a:lstStyle>
          <a:p>
            <a:pPr>
              <a:defRPr/>
            </a:pPr>
            <a:endParaRPr lang="en-NZ"/>
          </a:p>
        </p:txBody>
      </p:sp>
      <p:sp>
        <p:nvSpPr>
          <p:cNvPr id="5" name="Rectangle 44"/>
          <p:cNvSpPr>
            <a:spLocks noGrp="1" noChangeArrowheads="1"/>
          </p:cNvSpPr>
          <p:nvPr>
            <p:ph type="ftr" sz="quarter" idx="11"/>
          </p:nvPr>
        </p:nvSpPr>
        <p:spPr>
          <a:ln/>
        </p:spPr>
        <p:txBody>
          <a:bodyPr/>
          <a:lstStyle>
            <a:lvl1pPr>
              <a:defRPr/>
            </a:lvl1pPr>
          </a:lstStyle>
          <a:p>
            <a:pPr>
              <a:defRPr/>
            </a:pPr>
            <a:endParaRPr lang="en-NZ"/>
          </a:p>
        </p:txBody>
      </p:sp>
      <p:sp>
        <p:nvSpPr>
          <p:cNvPr id="6" name="Rectangle 45"/>
          <p:cNvSpPr>
            <a:spLocks noGrp="1" noChangeArrowheads="1"/>
          </p:cNvSpPr>
          <p:nvPr>
            <p:ph type="sldNum" sz="quarter" idx="12"/>
          </p:nvPr>
        </p:nvSpPr>
        <p:spPr>
          <a:ln/>
        </p:spPr>
        <p:txBody>
          <a:bodyPr/>
          <a:lstStyle>
            <a:lvl1pPr>
              <a:defRPr/>
            </a:lvl1pPr>
          </a:lstStyle>
          <a:p>
            <a:pPr>
              <a:defRPr/>
            </a:pPr>
            <a:fld id="{987A79A2-9EB3-4BCA-8F7B-C4E4971C442D}" type="slidenum">
              <a:rPr lang="en-NZ"/>
              <a:pPr>
                <a:defRPr/>
              </a:pPr>
              <a:t>‹#›</a:t>
            </a:fld>
            <a:endParaRPr lang="en-NZ"/>
          </a:p>
        </p:txBody>
      </p:sp>
    </p:spTree>
    <p:extLst>
      <p:ext uri="{BB962C8B-B14F-4D97-AF65-F5344CB8AC3E}">
        <p14:creationId xmlns:p14="http://schemas.microsoft.com/office/powerpoint/2010/main" val="230425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3"/>
          <p:cNvSpPr>
            <a:spLocks noGrp="1" noChangeArrowheads="1"/>
          </p:cNvSpPr>
          <p:nvPr>
            <p:ph type="dt" sz="half" idx="10"/>
          </p:nvPr>
        </p:nvSpPr>
        <p:spPr>
          <a:ln/>
        </p:spPr>
        <p:txBody>
          <a:bodyPr/>
          <a:lstStyle>
            <a:lvl1pPr>
              <a:defRPr/>
            </a:lvl1pPr>
          </a:lstStyle>
          <a:p>
            <a:pPr>
              <a:defRPr/>
            </a:pPr>
            <a:endParaRPr lang="en-NZ"/>
          </a:p>
        </p:txBody>
      </p:sp>
      <p:sp>
        <p:nvSpPr>
          <p:cNvPr id="5" name="Rectangle 44"/>
          <p:cNvSpPr>
            <a:spLocks noGrp="1" noChangeArrowheads="1"/>
          </p:cNvSpPr>
          <p:nvPr>
            <p:ph type="ftr" sz="quarter" idx="11"/>
          </p:nvPr>
        </p:nvSpPr>
        <p:spPr>
          <a:ln/>
        </p:spPr>
        <p:txBody>
          <a:bodyPr/>
          <a:lstStyle>
            <a:lvl1pPr>
              <a:defRPr/>
            </a:lvl1pPr>
          </a:lstStyle>
          <a:p>
            <a:pPr>
              <a:defRPr/>
            </a:pPr>
            <a:endParaRPr lang="en-NZ"/>
          </a:p>
        </p:txBody>
      </p:sp>
      <p:sp>
        <p:nvSpPr>
          <p:cNvPr id="6" name="Rectangle 45"/>
          <p:cNvSpPr>
            <a:spLocks noGrp="1" noChangeArrowheads="1"/>
          </p:cNvSpPr>
          <p:nvPr>
            <p:ph type="sldNum" sz="quarter" idx="12"/>
          </p:nvPr>
        </p:nvSpPr>
        <p:spPr>
          <a:ln/>
        </p:spPr>
        <p:txBody>
          <a:bodyPr/>
          <a:lstStyle>
            <a:lvl1pPr>
              <a:defRPr/>
            </a:lvl1pPr>
          </a:lstStyle>
          <a:p>
            <a:pPr>
              <a:defRPr/>
            </a:pPr>
            <a:fld id="{C022372C-3295-4070-86FD-2FA94DA0F1A4}" type="slidenum">
              <a:rPr lang="en-NZ"/>
              <a:pPr>
                <a:defRPr/>
              </a:pPr>
              <a:t>‹#›</a:t>
            </a:fld>
            <a:endParaRPr lang="en-NZ"/>
          </a:p>
        </p:txBody>
      </p:sp>
    </p:spTree>
    <p:extLst>
      <p:ext uri="{BB962C8B-B14F-4D97-AF65-F5344CB8AC3E}">
        <p14:creationId xmlns:p14="http://schemas.microsoft.com/office/powerpoint/2010/main" val="31328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3"/>
          <p:cNvSpPr>
            <a:spLocks noGrp="1" noChangeArrowheads="1"/>
          </p:cNvSpPr>
          <p:nvPr>
            <p:ph type="dt" sz="half" idx="10"/>
          </p:nvPr>
        </p:nvSpPr>
        <p:spPr>
          <a:ln/>
        </p:spPr>
        <p:txBody>
          <a:bodyPr/>
          <a:lstStyle>
            <a:lvl1pPr>
              <a:defRPr/>
            </a:lvl1pPr>
          </a:lstStyle>
          <a:p>
            <a:pPr>
              <a:defRPr/>
            </a:pPr>
            <a:endParaRPr lang="en-NZ"/>
          </a:p>
        </p:txBody>
      </p:sp>
      <p:sp>
        <p:nvSpPr>
          <p:cNvPr id="5" name="Rectangle 44"/>
          <p:cNvSpPr>
            <a:spLocks noGrp="1" noChangeArrowheads="1"/>
          </p:cNvSpPr>
          <p:nvPr>
            <p:ph type="ftr" sz="quarter" idx="11"/>
          </p:nvPr>
        </p:nvSpPr>
        <p:spPr>
          <a:ln/>
        </p:spPr>
        <p:txBody>
          <a:bodyPr/>
          <a:lstStyle>
            <a:lvl1pPr>
              <a:defRPr/>
            </a:lvl1pPr>
          </a:lstStyle>
          <a:p>
            <a:pPr>
              <a:defRPr/>
            </a:pPr>
            <a:endParaRPr lang="en-NZ"/>
          </a:p>
        </p:txBody>
      </p:sp>
      <p:sp>
        <p:nvSpPr>
          <p:cNvPr id="6" name="Rectangle 45"/>
          <p:cNvSpPr>
            <a:spLocks noGrp="1" noChangeArrowheads="1"/>
          </p:cNvSpPr>
          <p:nvPr>
            <p:ph type="sldNum" sz="quarter" idx="12"/>
          </p:nvPr>
        </p:nvSpPr>
        <p:spPr>
          <a:ln/>
        </p:spPr>
        <p:txBody>
          <a:bodyPr/>
          <a:lstStyle>
            <a:lvl1pPr>
              <a:defRPr/>
            </a:lvl1pPr>
          </a:lstStyle>
          <a:p>
            <a:pPr>
              <a:defRPr/>
            </a:pPr>
            <a:fld id="{B486EB95-36DF-4CAE-97E1-B8A19478A2DA}" type="slidenum">
              <a:rPr lang="en-NZ"/>
              <a:pPr>
                <a:defRPr/>
              </a:pPr>
              <a:t>‹#›</a:t>
            </a:fld>
            <a:endParaRPr lang="en-NZ"/>
          </a:p>
        </p:txBody>
      </p:sp>
    </p:spTree>
    <p:extLst>
      <p:ext uri="{BB962C8B-B14F-4D97-AF65-F5344CB8AC3E}">
        <p14:creationId xmlns:p14="http://schemas.microsoft.com/office/powerpoint/2010/main" val="78823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NZ"/>
          </a:p>
        </p:txBody>
      </p:sp>
      <p:sp>
        <p:nvSpPr>
          <p:cNvPr id="5" name="Rectangle 44"/>
          <p:cNvSpPr>
            <a:spLocks noGrp="1" noChangeArrowheads="1"/>
          </p:cNvSpPr>
          <p:nvPr>
            <p:ph type="ftr" sz="quarter" idx="11"/>
          </p:nvPr>
        </p:nvSpPr>
        <p:spPr>
          <a:ln/>
        </p:spPr>
        <p:txBody>
          <a:bodyPr/>
          <a:lstStyle>
            <a:lvl1pPr>
              <a:defRPr/>
            </a:lvl1pPr>
          </a:lstStyle>
          <a:p>
            <a:pPr>
              <a:defRPr/>
            </a:pPr>
            <a:endParaRPr lang="en-NZ"/>
          </a:p>
        </p:txBody>
      </p:sp>
      <p:sp>
        <p:nvSpPr>
          <p:cNvPr id="6" name="Rectangle 45"/>
          <p:cNvSpPr>
            <a:spLocks noGrp="1" noChangeArrowheads="1"/>
          </p:cNvSpPr>
          <p:nvPr>
            <p:ph type="sldNum" sz="quarter" idx="12"/>
          </p:nvPr>
        </p:nvSpPr>
        <p:spPr>
          <a:ln/>
        </p:spPr>
        <p:txBody>
          <a:bodyPr/>
          <a:lstStyle>
            <a:lvl1pPr>
              <a:defRPr/>
            </a:lvl1pPr>
          </a:lstStyle>
          <a:p>
            <a:pPr>
              <a:defRPr/>
            </a:pPr>
            <a:fld id="{31CBD2B7-82BC-45FA-B5AE-B193EEDD1D2B}" type="slidenum">
              <a:rPr lang="en-NZ"/>
              <a:pPr>
                <a:defRPr/>
              </a:pPr>
              <a:t>‹#›</a:t>
            </a:fld>
            <a:endParaRPr lang="en-NZ"/>
          </a:p>
        </p:txBody>
      </p:sp>
    </p:spTree>
    <p:extLst>
      <p:ext uri="{BB962C8B-B14F-4D97-AF65-F5344CB8AC3E}">
        <p14:creationId xmlns:p14="http://schemas.microsoft.com/office/powerpoint/2010/main" val="104641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3"/>
          <p:cNvSpPr>
            <a:spLocks noGrp="1" noChangeArrowheads="1"/>
          </p:cNvSpPr>
          <p:nvPr>
            <p:ph type="dt" sz="half" idx="10"/>
          </p:nvPr>
        </p:nvSpPr>
        <p:spPr>
          <a:ln/>
        </p:spPr>
        <p:txBody>
          <a:bodyPr/>
          <a:lstStyle>
            <a:lvl1pPr>
              <a:defRPr/>
            </a:lvl1pPr>
          </a:lstStyle>
          <a:p>
            <a:pPr>
              <a:defRPr/>
            </a:pPr>
            <a:endParaRPr lang="en-NZ"/>
          </a:p>
        </p:txBody>
      </p:sp>
      <p:sp>
        <p:nvSpPr>
          <p:cNvPr id="6" name="Rectangle 44"/>
          <p:cNvSpPr>
            <a:spLocks noGrp="1" noChangeArrowheads="1"/>
          </p:cNvSpPr>
          <p:nvPr>
            <p:ph type="ftr" sz="quarter" idx="11"/>
          </p:nvPr>
        </p:nvSpPr>
        <p:spPr>
          <a:ln/>
        </p:spPr>
        <p:txBody>
          <a:bodyPr/>
          <a:lstStyle>
            <a:lvl1pPr>
              <a:defRPr/>
            </a:lvl1pPr>
          </a:lstStyle>
          <a:p>
            <a:pPr>
              <a:defRPr/>
            </a:pPr>
            <a:endParaRPr lang="en-NZ"/>
          </a:p>
        </p:txBody>
      </p:sp>
      <p:sp>
        <p:nvSpPr>
          <p:cNvPr id="7" name="Rectangle 45"/>
          <p:cNvSpPr>
            <a:spLocks noGrp="1" noChangeArrowheads="1"/>
          </p:cNvSpPr>
          <p:nvPr>
            <p:ph type="sldNum" sz="quarter" idx="12"/>
          </p:nvPr>
        </p:nvSpPr>
        <p:spPr>
          <a:ln/>
        </p:spPr>
        <p:txBody>
          <a:bodyPr/>
          <a:lstStyle>
            <a:lvl1pPr>
              <a:defRPr/>
            </a:lvl1pPr>
          </a:lstStyle>
          <a:p>
            <a:pPr>
              <a:defRPr/>
            </a:pPr>
            <a:fld id="{05F1E75D-45DD-4A32-ACDA-8E9197F9D079}" type="slidenum">
              <a:rPr lang="en-NZ"/>
              <a:pPr>
                <a:defRPr/>
              </a:pPr>
              <a:t>‹#›</a:t>
            </a:fld>
            <a:endParaRPr lang="en-NZ"/>
          </a:p>
        </p:txBody>
      </p:sp>
    </p:spTree>
    <p:extLst>
      <p:ext uri="{BB962C8B-B14F-4D97-AF65-F5344CB8AC3E}">
        <p14:creationId xmlns:p14="http://schemas.microsoft.com/office/powerpoint/2010/main" val="161965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3"/>
          <p:cNvSpPr>
            <a:spLocks noGrp="1" noChangeArrowheads="1"/>
          </p:cNvSpPr>
          <p:nvPr>
            <p:ph type="dt" sz="half" idx="10"/>
          </p:nvPr>
        </p:nvSpPr>
        <p:spPr>
          <a:ln/>
        </p:spPr>
        <p:txBody>
          <a:bodyPr/>
          <a:lstStyle>
            <a:lvl1pPr>
              <a:defRPr/>
            </a:lvl1pPr>
          </a:lstStyle>
          <a:p>
            <a:pPr>
              <a:defRPr/>
            </a:pPr>
            <a:endParaRPr lang="en-NZ"/>
          </a:p>
        </p:txBody>
      </p:sp>
      <p:sp>
        <p:nvSpPr>
          <p:cNvPr id="8" name="Rectangle 44"/>
          <p:cNvSpPr>
            <a:spLocks noGrp="1" noChangeArrowheads="1"/>
          </p:cNvSpPr>
          <p:nvPr>
            <p:ph type="ftr" sz="quarter" idx="11"/>
          </p:nvPr>
        </p:nvSpPr>
        <p:spPr>
          <a:ln/>
        </p:spPr>
        <p:txBody>
          <a:bodyPr/>
          <a:lstStyle>
            <a:lvl1pPr>
              <a:defRPr/>
            </a:lvl1pPr>
          </a:lstStyle>
          <a:p>
            <a:pPr>
              <a:defRPr/>
            </a:pPr>
            <a:endParaRPr lang="en-NZ"/>
          </a:p>
        </p:txBody>
      </p:sp>
      <p:sp>
        <p:nvSpPr>
          <p:cNvPr id="9" name="Rectangle 45"/>
          <p:cNvSpPr>
            <a:spLocks noGrp="1" noChangeArrowheads="1"/>
          </p:cNvSpPr>
          <p:nvPr>
            <p:ph type="sldNum" sz="quarter" idx="12"/>
          </p:nvPr>
        </p:nvSpPr>
        <p:spPr>
          <a:ln/>
        </p:spPr>
        <p:txBody>
          <a:bodyPr/>
          <a:lstStyle>
            <a:lvl1pPr>
              <a:defRPr/>
            </a:lvl1pPr>
          </a:lstStyle>
          <a:p>
            <a:pPr>
              <a:defRPr/>
            </a:pPr>
            <a:fld id="{02B6C6EB-DFA9-4D51-8506-FA4B489932E7}" type="slidenum">
              <a:rPr lang="en-NZ"/>
              <a:pPr>
                <a:defRPr/>
              </a:pPr>
              <a:t>‹#›</a:t>
            </a:fld>
            <a:endParaRPr lang="en-NZ"/>
          </a:p>
        </p:txBody>
      </p:sp>
    </p:spTree>
    <p:extLst>
      <p:ext uri="{BB962C8B-B14F-4D97-AF65-F5344CB8AC3E}">
        <p14:creationId xmlns:p14="http://schemas.microsoft.com/office/powerpoint/2010/main" val="126118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3"/>
          <p:cNvSpPr>
            <a:spLocks noGrp="1" noChangeArrowheads="1"/>
          </p:cNvSpPr>
          <p:nvPr>
            <p:ph type="dt" sz="half" idx="10"/>
          </p:nvPr>
        </p:nvSpPr>
        <p:spPr>
          <a:ln/>
        </p:spPr>
        <p:txBody>
          <a:bodyPr/>
          <a:lstStyle>
            <a:lvl1pPr>
              <a:defRPr/>
            </a:lvl1pPr>
          </a:lstStyle>
          <a:p>
            <a:pPr>
              <a:defRPr/>
            </a:pPr>
            <a:endParaRPr lang="en-NZ"/>
          </a:p>
        </p:txBody>
      </p:sp>
      <p:sp>
        <p:nvSpPr>
          <p:cNvPr id="4" name="Rectangle 44"/>
          <p:cNvSpPr>
            <a:spLocks noGrp="1" noChangeArrowheads="1"/>
          </p:cNvSpPr>
          <p:nvPr>
            <p:ph type="ftr" sz="quarter" idx="11"/>
          </p:nvPr>
        </p:nvSpPr>
        <p:spPr>
          <a:ln/>
        </p:spPr>
        <p:txBody>
          <a:bodyPr/>
          <a:lstStyle>
            <a:lvl1pPr>
              <a:defRPr/>
            </a:lvl1pPr>
          </a:lstStyle>
          <a:p>
            <a:pPr>
              <a:defRPr/>
            </a:pPr>
            <a:endParaRPr lang="en-NZ"/>
          </a:p>
        </p:txBody>
      </p:sp>
      <p:sp>
        <p:nvSpPr>
          <p:cNvPr id="5" name="Rectangle 45"/>
          <p:cNvSpPr>
            <a:spLocks noGrp="1" noChangeArrowheads="1"/>
          </p:cNvSpPr>
          <p:nvPr>
            <p:ph type="sldNum" sz="quarter" idx="12"/>
          </p:nvPr>
        </p:nvSpPr>
        <p:spPr>
          <a:ln/>
        </p:spPr>
        <p:txBody>
          <a:bodyPr/>
          <a:lstStyle>
            <a:lvl1pPr>
              <a:defRPr/>
            </a:lvl1pPr>
          </a:lstStyle>
          <a:p>
            <a:pPr>
              <a:defRPr/>
            </a:pPr>
            <a:fld id="{A690830D-C862-4CFD-B792-8E9802046300}" type="slidenum">
              <a:rPr lang="en-NZ"/>
              <a:pPr>
                <a:defRPr/>
              </a:pPr>
              <a:t>‹#›</a:t>
            </a:fld>
            <a:endParaRPr lang="en-NZ"/>
          </a:p>
        </p:txBody>
      </p:sp>
    </p:spTree>
    <p:extLst>
      <p:ext uri="{BB962C8B-B14F-4D97-AF65-F5344CB8AC3E}">
        <p14:creationId xmlns:p14="http://schemas.microsoft.com/office/powerpoint/2010/main" val="199396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NZ"/>
          </a:p>
        </p:txBody>
      </p:sp>
      <p:sp>
        <p:nvSpPr>
          <p:cNvPr id="3" name="Rectangle 44"/>
          <p:cNvSpPr>
            <a:spLocks noGrp="1" noChangeArrowheads="1"/>
          </p:cNvSpPr>
          <p:nvPr>
            <p:ph type="ftr" sz="quarter" idx="11"/>
          </p:nvPr>
        </p:nvSpPr>
        <p:spPr>
          <a:ln/>
        </p:spPr>
        <p:txBody>
          <a:bodyPr/>
          <a:lstStyle>
            <a:lvl1pPr>
              <a:defRPr/>
            </a:lvl1pPr>
          </a:lstStyle>
          <a:p>
            <a:pPr>
              <a:defRPr/>
            </a:pPr>
            <a:endParaRPr lang="en-NZ"/>
          </a:p>
        </p:txBody>
      </p:sp>
      <p:sp>
        <p:nvSpPr>
          <p:cNvPr id="4" name="Rectangle 45"/>
          <p:cNvSpPr>
            <a:spLocks noGrp="1" noChangeArrowheads="1"/>
          </p:cNvSpPr>
          <p:nvPr>
            <p:ph type="sldNum" sz="quarter" idx="12"/>
          </p:nvPr>
        </p:nvSpPr>
        <p:spPr>
          <a:ln/>
        </p:spPr>
        <p:txBody>
          <a:bodyPr/>
          <a:lstStyle>
            <a:lvl1pPr>
              <a:defRPr/>
            </a:lvl1pPr>
          </a:lstStyle>
          <a:p>
            <a:pPr>
              <a:defRPr/>
            </a:pPr>
            <a:fld id="{5B549650-AB9B-4341-9C37-C129ED45347C}" type="slidenum">
              <a:rPr lang="en-NZ"/>
              <a:pPr>
                <a:defRPr/>
              </a:pPr>
              <a:t>‹#›</a:t>
            </a:fld>
            <a:endParaRPr lang="en-NZ"/>
          </a:p>
        </p:txBody>
      </p:sp>
    </p:spTree>
    <p:extLst>
      <p:ext uri="{BB962C8B-B14F-4D97-AF65-F5344CB8AC3E}">
        <p14:creationId xmlns:p14="http://schemas.microsoft.com/office/powerpoint/2010/main" val="22930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NZ"/>
          </a:p>
        </p:txBody>
      </p:sp>
      <p:sp>
        <p:nvSpPr>
          <p:cNvPr id="6" name="Rectangle 44"/>
          <p:cNvSpPr>
            <a:spLocks noGrp="1" noChangeArrowheads="1"/>
          </p:cNvSpPr>
          <p:nvPr>
            <p:ph type="ftr" sz="quarter" idx="11"/>
          </p:nvPr>
        </p:nvSpPr>
        <p:spPr>
          <a:ln/>
        </p:spPr>
        <p:txBody>
          <a:bodyPr/>
          <a:lstStyle>
            <a:lvl1pPr>
              <a:defRPr/>
            </a:lvl1pPr>
          </a:lstStyle>
          <a:p>
            <a:pPr>
              <a:defRPr/>
            </a:pPr>
            <a:endParaRPr lang="en-NZ"/>
          </a:p>
        </p:txBody>
      </p:sp>
      <p:sp>
        <p:nvSpPr>
          <p:cNvPr id="7" name="Rectangle 45"/>
          <p:cNvSpPr>
            <a:spLocks noGrp="1" noChangeArrowheads="1"/>
          </p:cNvSpPr>
          <p:nvPr>
            <p:ph type="sldNum" sz="quarter" idx="12"/>
          </p:nvPr>
        </p:nvSpPr>
        <p:spPr>
          <a:ln/>
        </p:spPr>
        <p:txBody>
          <a:bodyPr/>
          <a:lstStyle>
            <a:lvl1pPr>
              <a:defRPr/>
            </a:lvl1pPr>
          </a:lstStyle>
          <a:p>
            <a:pPr>
              <a:defRPr/>
            </a:pPr>
            <a:fld id="{C0C69845-01CA-4868-9587-5ED1F9D55AE5}" type="slidenum">
              <a:rPr lang="en-NZ"/>
              <a:pPr>
                <a:defRPr/>
              </a:pPr>
              <a:t>‹#›</a:t>
            </a:fld>
            <a:endParaRPr lang="en-NZ"/>
          </a:p>
        </p:txBody>
      </p:sp>
    </p:spTree>
    <p:extLst>
      <p:ext uri="{BB962C8B-B14F-4D97-AF65-F5344CB8AC3E}">
        <p14:creationId xmlns:p14="http://schemas.microsoft.com/office/powerpoint/2010/main" val="207859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NZ"/>
          </a:p>
        </p:txBody>
      </p:sp>
      <p:sp>
        <p:nvSpPr>
          <p:cNvPr id="6" name="Rectangle 44"/>
          <p:cNvSpPr>
            <a:spLocks noGrp="1" noChangeArrowheads="1"/>
          </p:cNvSpPr>
          <p:nvPr>
            <p:ph type="ftr" sz="quarter" idx="11"/>
          </p:nvPr>
        </p:nvSpPr>
        <p:spPr>
          <a:ln/>
        </p:spPr>
        <p:txBody>
          <a:bodyPr/>
          <a:lstStyle>
            <a:lvl1pPr>
              <a:defRPr/>
            </a:lvl1pPr>
          </a:lstStyle>
          <a:p>
            <a:pPr>
              <a:defRPr/>
            </a:pPr>
            <a:endParaRPr lang="en-NZ"/>
          </a:p>
        </p:txBody>
      </p:sp>
      <p:sp>
        <p:nvSpPr>
          <p:cNvPr id="7" name="Rectangle 45"/>
          <p:cNvSpPr>
            <a:spLocks noGrp="1" noChangeArrowheads="1"/>
          </p:cNvSpPr>
          <p:nvPr>
            <p:ph type="sldNum" sz="quarter" idx="12"/>
          </p:nvPr>
        </p:nvSpPr>
        <p:spPr>
          <a:ln/>
        </p:spPr>
        <p:txBody>
          <a:bodyPr/>
          <a:lstStyle>
            <a:lvl1pPr>
              <a:defRPr/>
            </a:lvl1pPr>
          </a:lstStyle>
          <a:p>
            <a:pPr>
              <a:defRPr/>
            </a:pPr>
            <a:fld id="{F0CD95B9-1402-452C-89C6-3E1650039531}" type="slidenum">
              <a:rPr lang="en-NZ"/>
              <a:pPr>
                <a:defRPr/>
              </a:pPr>
              <a:t>‹#›</a:t>
            </a:fld>
            <a:endParaRPr lang="en-NZ"/>
          </a:p>
        </p:txBody>
      </p:sp>
    </p:spTree>
    <p:extLst>
      <p:ext uri="{BB962C8B-B14F-4D97-AF65-F5344CB8AC3E}">
        <p14:creationId xmlns:p14="http://schemas.microsoft.com/office/powerpoint/2010/main" val="299871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33"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34"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434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NZ"/>
            </a:p>
          </p:txBody>
        </p:sp>
        <p:sp>
          <p:nvSpPr>
            <p:cNvPr id="1036"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37"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38"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39"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0"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1"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7"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4"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7"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grpSp>
      <p:sp>
        <p:nvSpPr>
          <p:cNvPr id="1437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NZ" smtClean="0"/>
              <a:t>Click to edit Master title style</a:t>
            </a:r>
          </a:p>
        </p:txBody>
      </p:sp>
      <p:sp>
        <p:nvSpPr>
          <p:cNvPr id="1437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437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en-NZ"/>
          </a:p>
        </p:txBody>
      </p:sp>
      <p:sp>
        <p:nvSpPr>
          <p:cNvPr id="1438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en-NZ"/>
          </a:p>
        </p:txBody>
      </p:sp>
      <p:sp>
        <p:nvSpPr>
          <p:cNvPr id="1438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1CFFFFC0-4DC1-4B66-B7D3-DCA58118A72E}" type="slidenum">
              <a:rPr lang="en-NZ"/>
              <a:pPr>
                <a:defRPr/>
              </a:pPr>
              <a:t>‹#›</a:t>
            </a:fld>
            <a:endParaRPr lang="en-NZ"/>
          </a:p>
        </p:txBody>
      </p:sp>
    </p:spTree>
  </p:cSld>
  <p:clrMap bg1="dk2" tx1="lt1" bg2="dk1" tx2="lt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377"/>
                                        </p:tgtEl>
                                        <p:attrNameLst>
                                          <p:attrName>style.visibility</p:attrName>
                                        </p:attrNameLst>
                                      </p:cBhvr>
                                      <p:to>
                                        <p:strVal val="visible"/>
                                      </p:to>
                                    </p:set>
                                    <p:animEffect transition="in" filter="fade">
                                      <p:cBhvr>
                                        <p:cTn id="7" dur="1000">
                                          <p:stCondLst>
                                            <p:cond delay="0"/>
                                          </p:stCondLst>
                                        </p:cTn>
                                        <p:tgtEl>
                                          <p:spTgt spid="14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78">
                                            <p:txEl>
                                              <p:pRg st="0" end="0"/>
                                            </p:txEl>
                                          </p:spTgt>
                                        </p:tgtEl>
                                        <p:attrNameLst>
                                          <p:attrName>style.visibility</p:attrName>
                                        </p:attrNameLst>
                                      </p:cBhvr>
                                      <p:to>
                                        <p:strVal val="visible"/>
                                      </p:to>
                                    </p:set>
                                    <p:animEffect transition="in" filter="fade">
                                      <p:cBhvr>
                                        <p:cTn id="12" dur="500">
                                          <p:stCondLst>
                                            <p:cond delay="0"/>
                                          </p:stCondLst>
                                        </p:cTn>
                                        <p:tgtEl>
                                          <p:spTgt spid="14378">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4378">
                                            <p:txEl>
                                              <p:pRg st="1" end="1"/>
                                            </p:txEl>
                                          </p:spTgt>
                                        </p:tgtEl>
                                        <p:attrNameLst>
                                          <p:attrName>style.visibility</p:attrName>
                                        </p:attrNameLst>
                                      </p:cBhvr>
                                      <p:to>
                                        <p:strVal val="visible"/>
                                      </p:to>
                                    </p:set>
                                    <p:animEffect transition="in" filter="fade">
                                      <p:cBhvr>
                                        <p:cTn id="15" dur="500">
                                          <p:stCondLst>
                                            <p:cond delay="0"/>
                                          </p:stCondLst>
                                        </p:cTn>
                                        <p:tgtEl>
                                          <p:spTgt spid="14378">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4378">
                                            <p:txEl>
                                              <p:pRg st="2" end="2"/>
                                            </p:txEl>
                                          </p:spTgt>
                                        </p:tgtEl>
                                        <p:attrNameLst>
                                          <p:attrName>style.visibility</p:attrName>
                                        </p:attrNameLst>
                                      </p:cBhvr>
                                      <p:to>
                                        <p:strVal val="visible"/>
                                      </p:to>
                                    </p:set>
                                    <p:animEffect transition="in" filter="fade">
                                      <p:cBhvr>
                                        <p:cTn id="18" dur="500">
                                          <p:stCondLst>
                                            <p:cond delay="0"/>
                                          </p:stCondLst>
                                        </p:cTn>
                                        <p:tgtEl>
                                          <p:spTgt spid="14378">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4378">
                                            <p:txEl>
                                              <p:pRg st="3" end="3"/>
                                            </p:txEl>
                                          </p:spTgt>
                                        </p:tgtEl>
                                        <p:attrNameLst>
                                          <p:attrName>style.visibility</p:attrName>
                                        </p:attrNameLst>
                                      </p:cBhvr>
                                      <p:to>
                                        <p:strVal val="visible"/>
                                      </p:to>
                                    </p:set>
                                    <p:animEffect transition="in" filter="fade">
                                      <p:cBhvr>
                                        <p:cTn id="21" dur="500">
                                          <p:stCondLst>
                                            <p:cond delay="0"/>
                                          </p:stCondLst>
                                        </p:cTn>
                                        <p:tgtEl>
                                          <p:spTgt spid="14378">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4378">
                                            <p:txEl>
                                              <p:pRg st="4" end="4"/>
                                            </p:txEl>
                                          </p:spTgt>
                                        </p:tgtEl>
                                        <p:attrNameLst>
                                          <p:attrName>style.visibility</p:attrName>
                                        </p:attrNameLst>
                                      </p:cBhvr>
                                      <p:to>
                                        <p:strVal val="visible"/>
                                      </p:to>
                                    </p:set>
                                    <p:animEffect transition="in" filter="fade">
                                      <p:cBhvr>
                                        <p:cTn id="24" dur="500">
                                          <p:stCondLst>
                                            <p:cond delay="0"/>
                                          </p:stCondLst>
                                        </p:cTn>
                                        <p:tgtEl>
                                          <p:spTgt spid="143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 grpId="0"/>
      <p:bldP spid="14378"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4378"/>
                        </p:tgtEl>
                        <p:attrNameLst>
                          <p:attrName>style.visibility</p:attrName>
                        </p:attrNameLst>
                      </p:cBhvr>
                      <p:to>
                        <p:strVal val="visible"/>
                      </p:to>
                    </p:set>
                    <p:animEffect transition="in" filter="fade">
                      <p:cBhvr>
                        <p:cTn dur="500">
                          <p:stCondLst>
                            <p:cond delay="0"/>
                          </p:stCondLst>
                        </p:cTn>
                        <p:tgtEl>
                          <p:spTgt spid="14378"/>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4378"/>
                        </p:tgtEl>
                        <p:attrNameLst>
                          <p:attrName>style.visibility</p:attrName>
                        </p:attrNameLst>
                      </p:cBhvr>
                      <p:to>
                        <p:strVal val="visible"/>
                      </p:to>
                    </p:set>
                    <p:animEffect transition="in" filter="fade">
                      <p:cBhvr>
                        <p:cTn dur="500">
                          <p:stCondLst>
                            <p:cond delay="0"/>
                          </p:stCondLst>
                        </p:cTn>
                        <p:tgtEl>
                          <p:spTgt spid="14378"/>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4378"/>
                        </p:tgtEl>
                        <p:attrNameLst>
                          <p:attrName>style.visibility</p:attrName>
                        </p:attrNameLst>
                      </p:cBhvr>
                      <p:to>
                        <p:strVal val="visible"/>
                      </p:to>
                    </p:set>
                    <p:animEffect transition="in" filter="fade">
                      <p:cBhvr>
                        <p:cTn dur="500">
                          <p:stCondLst>
                            <p:cond delay="0"/>
                          </p:stCondLst>
                        </p:cTn>
                        <p:tgtEl>
                          <p:spTgt spid="14378"/>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4378"/>
                        </p:tgtEl>
                        <p:attrNameLst>
                          <p:attrName>style.visibility</p:attrName>
                        </p:attrNameLst>
                      </p:cBhvr>
                      <p:to>
                        <p:strVal val="visible"/>
                      </p:to>
                    </p:set>
                    <p:animEffect transition="in" filter="fade">
                      <p:cBhvr>
                        <p:cTn dur="500">
                          <p:stCondLst>
                            <p:cond delay="0"/>
                          </p:stCondLst>
                        </p:cTn>
                        <p:tgtEl>
                          <p:spTgt spid="14378"/>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4378"/>
                        </p:tgtEl>
                        <p:attrNameLst>
                          <p:attrName>style.visibility</p:attrName>
                        </p:attrNameLst>
                      </p:cBhvr>
                      <p:to>
                        <p:strVal val="visible"/>
                      </p:to>
                    </p:set>
                    <p:animEffect transition="in" filter="fade">
                      <p:cBhvr>
                        <p:cTn dur="500">
                          <p:stCondLst>
                            <p:cond delay="0"/>
                          </p:stCondLst>
                        </p:cTn>
                        <p:tgtEl>
                          <p:spTgt spid="14378"/>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NZ" sz="5400" b="1" smtClean="0"/>
              <a:t>SPECIATION</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pic>
        <p:nvPicPr>
          <p:cNvPr id="3076" name="Picture 5" descr="an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989138"/>
            <a:ext cx="4352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NZ" smtClean="0"/>
              <a:t>Mechanical isolation</a:t>
            </a:r>
          </a:p>
        </p:txBody>
      </p:sp>
      <p:sp>
        <p:nvSpPr>
          <p:cNvPr id="37891" name="Rectangle 3"/>
          <p:cNvSpPr>
            <a:spLocks noGrp="1" noChangeArrowheads="1"/>
          </p:cNvSpPr>
          <p:nvPr>
            <p:ph type="body" idx="1"/>
          </p:nvPr>
        </p:nvSpPr>
        <p:spPr/>
        <p:txBody>
          <a:bodyPr/>
          <a:lstStyle/>
          <a:p>
            <a:pPr eaLnBrk="1" hangingPunct="1">
              <a:defRPr/>
            </a:pPr>
            <a:r>
              <a:rPr lang="en-NZ" sz="2800" smtClean="0"/>
              <a:t>Many flowers are shaped so that they will be pollinated by only one bird or insect species.</a:t>
            </a:r>
          </a:p>
        </p:txBody>
      </p:sp>
      <p:pic>
        <p:nvPicPr>
          <p:cNvPr id="24580" name="Picture 4" descr="ch19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781300"/>
            <a:ext cx="4164013"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NZ" smtClean="0"/>
              <a:t>Behavioural isolation</a:t>
            </a:r>
          </a:p>
        </p:txBody>
      </p:sp>
      <p:sp>
        <p:nvSpPr>
          <p:cNvPr id="38915" name="Rectangle 3"/>
          <p:cNvSpPr>
            <a:spLocks noGrp="1" noChangeArrowheads="1"/>
          </p:cNvSpPr>
          <p:nvPr>
            <p:ph type="body" idx="1"/>
          </p:nvPr>
        </p:nvSpPr>
        <p:spPr/>
        <p:txBody>
          <a:bodyPr/>
          <a:lstStyle/>
          <a:p>
            <a:pPr eaLnBrk="1" hangingPunct="1">
              <a:defRPr/>
            </a:pPr>
            <a:r>
              <a:rPr lang="en-NZ" smtClean="0"/>
              <a:t>Albatross!!</a:t>
            </a:r>
          </a:p>
        </p:txBody>
      </p:sp>
      <p:pic>
        <p:nvPicPr>
          <p:cNvPr id="25604" name="Picture 4" descr="court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76475"/>
            <a:ext cx="7488238"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NZ" smtClean="0"/>
              <a:t>Gametic Isolation</a:t>
            </a:r>
          </a:p>
        </p:txBody>
      </p:sp>
      <p:sp>
        <p:nvSpPr>
          <p:cNvPr id="39939" name="Rectangle 3"/>
          <p:cNvSpPr>
            <a:spLocks noGrp="1" noChangeArrowheads="1"/>
          </p:cNvSpPr>
          <p:nvPr>
            <p:ph type="body" idx="1"/>
          </p:nvPr>
        </p:nvSpPr>
        <p:spPr>
          <a:xfrm>
            <a:off x="5795963" y="1484313"/>
            <a:ext cx="3095625" cy="4525962"/>
          </a:xfrm>
        </p:spPr>
        <p:txBody>
          <a:bodyPr/>
          <a:lstStyle/>
          <a:p>
            <a:pPr eaLnBrk="1" hangingPunct="1">
              <a:buFont typeface="Wingdings" pitchFamily="2" charset="2"/>
              <a:buNone/>
              <a:defRPr/>
            </a:pPr>
            <a:r>
              <a:rPr lang="en-NZ" sz="2800" smtClean="0"/>
              <a:t>	Researchers showed that pollen from one species won’t grow down the stigma of a related species.</a:t>
            </a:r>
          </a:p>
          <a:p>
            <a:pPr algn="r" eaLnBrk="1" hangingPunct="1">
              <a:buFont typeface="Wingdings" pitchFamily="2" charset="2"/>
              <a:buNone/>
              <a:defRPr/>
            </a:pPr>
            <a:r>
              <a:rPr lang="en-NZ" sz="2800" smtClean="0">
                <a:sym typeface="Wingdings 3" pitchFamily="18" charset="2"/>
              </a:rPr>
              <a:t></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532923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9938"/>
                                        </p:tgtEl>
                                        <p:attrNameLst>
                                          <p:attrName>style.visibility</p:attrName>
                                        </p:attrNameLst>
                                      </p:cBhvr>
                                      <p:to>
                                        <p:strVal val="visible"/>
                                      </p:to>
                                    </p:set>
                                    <p:animEffect transition="in" filter="fade">
                                      <p:cBhvr>
                                        <p:cTn id="7" dur="1000">
                                          <p:stCondLst>
                                            <p:cond delay="0"/>
                                          </p:stCondLst>
                                        </p:cTn>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8750"/>
            <a:ext cx="8229600" cy="893763"/>
          </a:xfrm>
        </p:spPr>
        <p:txBody>
          <a:bodyPr/>
          <a:lstStyle/>
          <a:p>
            <a:pPr eaLnBrk="1" hangingPunct="1">
              <a:defRPr/>
            </a:pPr>
            <a:r>
              <a:rPr lang="en-NZ" b="1" smtClean="0"/>
              <a:t>Hybrid inviability</a:t>
            </a:r>
            <a:r>
              <a:rPr lang="en-NZ" smtClean="0"/>
              <a:t>,</a:t>
            </a:r>
          </a:p>
        </p:txBody>
      </p:sp>
      <p:sp>
        <p:nvSpPr>
          <p:cNvPr id="43011" name="Rectangle 3"/>
          <p:cNvSpPr>
            <a:spLocks noGrp="1" noChangeArrowheads="1"/>
          </p:cNvSpPr>
          <p:nvPr>
            <p:ph type="body" idx="1"/>
          </p:nvPr>
        </p:nvSpPr>
        <p:spPr>
          <a:xfrm>
            <a:off x="457200" y="1052513"/>
            <a:ext cx="8229600" cy="5073650"/>
          </a:xfrm>
        </p:spPr>
        <p:txBody>
          <a:bodyPr/>
          <a:lstStyle/>
          <a:p>
            <a:pPr eaLnBrk="1" hangingPunct="1">
              <a:lnSpc>
                <a:spcPct val="80000"/>
              </a:lnSpc>
              <a:defRPr/>
            </a:pPr>
            <a:r>
              <a:rPr lang="en-NZ" sz="2800" smtClean="0"/>
              <a:t>A zygote forms but does not develop properly.</a:t>
            </a:r>
          </a:p>
          <a:p>
            <a:pPr eaLnBrk="1" hangingPunct="1">
              <a:lnSpc>
                <a:spcPct val="80000"/>
              </a:lnSpc>
              <a:defRPr/>
            </a:pPr>
            <a:r>
              <a:rPr lang="en-NZ" sz="2800" smtClean="0"/>
              <a:t>. In crosses between different species of irises, for example, the embryos die before seeds form.</a:t>
            </a:r>
          </a:p>
          <a:p>
            <a:pPr eaLnBrk="1" hangingPunct="1">
              <a:lnSpc>
                <a:spcPct val="80000"/>
              </a:lnSpc>
              <a:defRPr/>
            </a:pPr>
            <a:endParaRPr lang="en-NZ" sz="2800" smtClean="0"/>
          </a:p>
        </p:txBody>
      </p:sp>
      <p:pic>
        <p:nvPicPr>
          <p:cNvPr id="43012" name="Picture 4" descr="Siberian I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402013"/>
            <a:ext cx="23034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marcias.irises.jpg (46348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57563"/>
            <a:ext cx="2468563"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357563"/>
            <a:ext cx="26289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Effect transition="in" filter="fade">
                                      <p:cBhvr>
                                        <p:cTn id="7" dur="1000">
                                          <p:stCondLst>
                                            <p:cond delay="0"/>
                                          </p:stCondLst>
                                        </p:cTn>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500">
                                          <p:stCondLst>
                                            <p:cond delay="0"/>
                                          </p:stCondLst>
                                        </p:cTn>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fade">
                                      <p:cBhvr>
                                        <p:cTn id="17" dur="500">
                                          <p:stCondLst>
                                            <p:cond delay="0"/>
                                          </p:stCondLst>
                                        </p:cTn>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30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30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NZ" smtClean="0"/>
              <a:t>Hybrid sterility</a:t>
            </a:r>
          </a:p>
        </p:txBody>
      </p:sp>
      <p:sp>
        <p:nvSpPr>
          <p:cNvPr id="50179" name="Rectangle 3"/>
          <p:cNvSpPr>
            <a:spLocks noGrp="1" noChangeArrowheads="1"/>
          </p:cNvSpPr>
          <p:nvPr>
            <p:ph type="body" idx="1"/>
          </p:nvPr>
        </p:nvSpPr>
        <p:spPr/>
        <p:txBody>
          <a:bodyPr/>
          <a:lstStyle/>
          <a:p>
            <a:pPr eaLnBrk="1" hangingPunct="1">
              <a:defRPr/>
            </a:pPr>
            <a:r>
              <a:rPr lang="en-NZ" smtClean="0"/>
              <a:t>A hybrid forms but is sterile</a:t>
            </a:r>
          </a:p>
          <a:p>
            <a:pPr eaLnBrk="1" hangingPunct="1">
              <a:defRPr/>
            </a:pPr>
            <a:endParaRPr lang="en-NZ" smtClean="0"/>
          </a:p>
          <a:p>
            <a:pPr eaLnBrk="1" hangingPunct="1">
              <a:defRPr/>
            </a:pPr>
            <a:r>
              <a:rPr lang="en-NZ" smtClean="0"/>
              <a:t>E.g. Horse X donkey</a:t>
            </a:r>
          </a:p>
          <a:p>
            <a:pPr algn="r" eaLnBrk="1" hangingPunct="1">
              <a:buFont typeface="Wingdings" pitchFamily="2" charset="2"/>
              <a:buNone/>
              <a:defRPr/>
            </a:pPr>
            <a:r>
              <a:rPr lang="en-NZ" smtClean="0">
                <a:sym typeface="Wingdings 3" pitchFamily="18" charset="2"/>
              </a:rPr>
              <a:t></a:t>
            </a:r>
          </a:p>
          <a:p>
            <a:pPr eaLnBrk="1" hangingPunct="1">
              <a:buFont typeface="Wingdings" pitchFamily="2" charset="2"/>
              <a:buNone/>
              <a:defRPr/>
            </a:pPr>
            <a:endParaRPr lang="en-NZ" smtClean="0"/>
          </a:p>
          <a:p>
            <a:pPr eaLnBrk="1" hangingPunct="1">
              <a:defRPr/>
            </a:pPr>
            <a:endParaRPr lang="en-NZ" smtClean="0"/>
          </a:p>
          <a:p>
            <a:pPr eaLnBrk="1" hangingPunct="1">
              <a:defRPr/>
            </a:pPr>
            <a:endParaRPr lang="en-NZ"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98" name="Group 14"/>
          <p:cNvGrpSpPr>
            <a:grpSpLocks/>
          </p:cNvGrpSpPr>
          <p:nvPr/>
        </p:nvGrpSpPr>
        <p:grpSpPr bwMode="auto">
          <a:xfrm>
            <a:off x="250825" y="333375"/>
            <a:ext cx="3743325" cy="3008313"/>
            <a:chOff x="204" y="436"/>
            <a:chExt cx="2358" cy="1895"/>
          </a:xfrm>
        </p:grpSpPr>
        <p:pic>
          <p:nvPicPr>
            <p:cNvPr id="29711" name="Picture 3" descr="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436"/>
              <a:ext cx="2313"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 Box 7"/>
            <p:cNvSpPr txBox="1">
              <a:spLocks noChangeArrowheads="1"/>
            </p:cNvSpPr>
            <p:nvPr/>
          </p:nvSpPr>
          <p:spPr bwMode="auto">
            <a:xfrm>
              <a:off x="1791" y="1842"/>
              <a:ext cx="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a:solidFill>
                    <a:srgbClr val="0000FF"/>
                  </a:solidFill>
                  <a:latin typeface="Arial" charset="0"/>
                </a:rPr>
                <a:t>Donkey</a:t>
              </a:r>
            </a:p>
          </p:txBody>
        </p:sp>
      </p:grpSp>
      <p:grpSp>
        <p:nvGrpSpPr>
          <p:cNvPr id="41997" name="Group 13"/>
          <p:cNvGrpSpPr>
            <a:grpSpLocks/>
          </p:cNvGrpSpPr>
          <p:nvPr/>
        </p:nvGrpSpPr>
        <p:grpSpPr bwMode="auto">
          <a:xfrm>
            <a:off x="5076825" y="260350"/>
            <a:ext cx="3455988" cy="3205163"/>
            <a:chOff x="2971" y="346"/>
            <a:chExt cx="2177" cy="2019"/>
          </a:xfrm>
        </p:grpSpPr>
        <p:pic>
          <p:nvPicPr>
            <p:cNvPr id="29709" name="Picture 4" descr="hor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 y="346"/>
              <a:ext cx="2177" cy="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 Box 8"/>
            <p:cNvSpPr txBox="1">
              <a:spLocks noChangeArrowheads="1"/>
            </p:cNvSpPr>
            <p:nvPr/>
          </p:nvSpPr>
          <p:spPr bwMode="auto">
            <a:xfrm>
              <a:off x="3515" y="1979"/>
              <a:ext cx="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a:solidFill>
                    <a:srgbClr val="0000FF"/>
                  </a:solidFill>
                  <a:latin typeface="Arial" charset="0"/>
                </a:rPr>
                <a:t>Horse</a:t>
              </a:r>
            </a:p>
          </p:txBody>
        </p:sp>
      </p:grpSp>
      <p:grpSp>
        <p:nvGrpSpPr>
          <p:cNvPr id="41995" name="Group 11"/>
          <p:cNvGrpSpPr>
            <a:grpSpLocks/>
          </p:cNvGrpSpPr>
          <p:nvPr/>
        </p:nvGrpSpPr>
        <p:grpSpPr bwMode="auto">
          <a:xfrm>
            <a:off x="539750" y="3970338"/>
            <a:ext cx="3455988" cy="2843212"/>
            <a:chOff x="340" y="2501"/>
            <a:chExt cx="2177" cy="1791"/>
          </a:xfrm>
        </p:grpSpPr>
        <p:pic>
          <p:nvPicPr>
            <p:cNvPr id="29707" name="Picture 5" descr="1500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2501"/>
              <a:ext cx="2041"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 Box 9"/>
            <p:cNvSpPr txBox="1">
              <a:spLocks noChangeArrowheads="1"/>
            </p:cNvSpPr>
            <p:nvPr/>
          </p:nvSpPr>
          <p:spPr bwMode="auto">
            <a:xfrm>
              <a:off x="1746" y="3884"/>
              <a:ext cx="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a:solidFill>
                    <a:srgbClr val="0000FF"/>
                  </a:solidFill>
                  <a:latin typeface="Arial" charset="0"/>
                </a:rPr>
                <a:t>Mule</a:t>
              </a:r>
            </a:p>
          </p:txBody>
        </p:sp>
      </p:grpSp>
      <p:grpSp>
        <p:nvGrpSpPr>
          <p:cNvPr id="41996" name="Group 12"/>
          <p:cNvGrpSpPr>
            <a:grpSpLocks/>
          </p:cNvGrpSpPr>
          <p:nvPr/>
        </p:nvGrpSpPr>
        <p:grpSpPr bwMode="auto">
          <a:xfrm>
            <a:off x="5076825" y="4076700"/>
            <a:ext cx="3311525" cy="2636838"/>
            <a:chOff x="3198" y="2568"/>
            <a:chExt cx="2086" cy="1661"/>
          </a:xfrm>
        </p:grpSpPr>
        <p:pic>
          <p:nvPicPr>
            <p:cNvPr id="2970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2568"/>
              <a:ext cx="2086"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10"/>
            <p:cNvSpPr txBox="1">
              <a:spLocks noChangeArrowheads="1"/>
            </p:cNvSpPr>
            <p:nvPr/>
          </p:nvSpPr>
          <p:spPr bwMode="auto">
            <a:xfrm>
              <a:off x="3243" y="3884"/>
              <a:ext cx="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000" b="1">
                  <a:solidFill>
                    <a:srgbClr val="0000FF"/>
                  </a:solidFill>
                  <a:latin typeface="Arial" charset="0"/>
                </a:rPr>
                <a:t>Hinny</a:t>
              </a:r>
            </a:p>
          </p:txBody>
        </p:sp>
      </p:grpSp>
      <p:sp>
        <p:nvSpPr>
          <p:cNvPr id="41999" name="Text Box 15"/>
          <p:cNvSpPr txBox="1">
            <a:spLocks noChangeArrowheads="1"/>
          </p:cNvSpPr>
          <p:nvPr/>
        </p:nvSpPr>
        <p:spPr bwMode="auto">
          <a:xfrm>
            <a:off x="4192588" y="1643063"/>
            <a:ext cx="666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NZ" sz="3200" b="1"/>
              <a:t>X</a:t>
            </a:r>
          </a:p>
        </p:txBody>
      </p:sp>
      <p:sp>
        <p:nvSpPr>
          <p:cNvPr id="42000" name="Text Box 16"/>
          <p:cNvSpPr txBox="1">
            <a:spLocks noChangeArrowheads="1"/>
          </p:cNvSpPr>
          <p:nvPr/>
        </p:nvSpPr>
        <p:spPr bwMode="auto">
          <a:xfrm>
            <a:off x="611188" y="3429000"/>
            <a:ext cx="309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400" b="1">
                <a:latin typeface="Arial Black" pitchFamily="34" charset="0"/>
                <a:cs typeface="Arial" charset="0"/>
              </a:rPr>
              <a:t>♀</a:t>
            </a:r>
            <a:r>
              <a:rPr lang="en-NZ" sz="2400" b="1">
                <a:latin typeface="Arial" charset="0"/>
                <a:cs typeface="Arial" charset="0"/>
              </a:rPr>
              <a:t> </a:t>
            </a:r>
            <a:r>
              <a:rPr lang="en-NZ" sz="2000" b="1">
                <a:latin typeface="Arial" charset="0"/>
                <a:cs typeface="Arial" charset="0"/>
              </a:rPr>
              <a:t>Horse X </a:t>
            </a:r>
            <a:r>
              <a:rPr lang="en-NZ" sz="2400" b="1">
                <a:latin typeface="Arial" charset="0"/>
                <a:cs typeface="Arial" charset="0"/>
              </a:rPr>
              <a:t>♂</a:t>
            </a:r>
            <a:r>
              <a:rPr lang="en-NZ" sz="2000" b="1">
                <a:latin typeface="Arial" charset="0"/>
                <a:cs typeface="Arial" charset="0"/>
              </a:rPr>
              <a:t> Donkey</a:t>
            </a:r>
          </a:p>
        </p:txBody>
      </p:sp>
      <p:sp>
        <p:nvSpPr>
          <p:cNvPr id="42001" name="Text Box 17"/>
          <p:cNvSpPr txBox="1">
            <a:spLocks noChangeArrowheads="1"/>
          </p:cNvSpPr>
          <p:nvPr/>
        </p:nvSpPr>
        <p:spPr bwMode="auto">
          <a:xfrm>
            <a:off x="5219700" y="3573463"/>
            <a:ext cx="309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sz="2400" b="1">
                <a:latin typeface="Arial" charset="0"/>
                <a:cs typeface="Arial" charset="0"/>
              </a:rPr>
              <a:t>♂</a:t>
            </a:r>
            <a:r>
              <a:rPr lang="en-NZ" sz="2000" b="1">
                <a:latin typeface="Arial" charset="0"/>
                <a:cs typeface="Arial" charset="0"/>
              </a:rPr>
              <a:t> Horse X </a:t>
            </a:r>
            <a:r>
              <a:rPr lang="en-NZ" sz="2400" b="1">
                <a:latin typeface="Arial Black" pitchFamily="34" charset="0"/>
                <a:cs typeface="Arial" charset="0"/>
              </a:rPr>
              <a:t>♀</a:t>
            </a:r>
            <a:r>
              <a:rPr lang="en-NZ" sz="2000" b="1">
                <a:latin typeface="Arial" charset="0"/>
                <a:cs typeface="Arial" charset="0"/>
              </a:rPr>
              <a:t> Donkey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000"/>
                                        </p:tgtEl>
                                        <p:attrNameLst>
                                          <p:attrName>style.visibility</p:attrName>
                                        </p:attrNameLst>
                                      </p:cBhvr>
                                      <p:to>
                                        <p:strVal val="visible"/>
                                      </p:to>
                                    </p:set>
                                    <p:animEffect transition="in" filter="fade">
                                      <p:cBhvr>
                                        <p:cTn id="19" dur="500"/>
                                        <p:tgtEl>
                                          <p:spTgt spid="420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41995"/>
                                        </p:tgtEl>
                                        <p:attrNameLst>
                                          <p:attrName>style.visibility</p:attrName>
                                        </p:attrNameLst>
                                      </p:cBhvr>
                                      <p:to>
                                        <p:strVal val="visible"/>
                                      </p:to>
                                    </p:set>
                                    <p:anim calcmode="lin" valueType="num">
                                      <p:cBhvr additive="base">
                                        <p:cTn id="24" dur="500" fill="hold"/>
                                        <p:tgtEl>
                                          <p:spTgt spid="41995"/>
                                        </p:tgtEl>
                                        <p:attrNameLst>
                                          <p:attrName>ppt_x</p:attrName>
                                        </p:attrNameLst>
                                      </p:cBhvr>
                                      <p:tavLst>
                                        <p:tav tm="0">
                                          <p:val>
                                            <p:strVal val="0-#ppt_w/2"/>
                                          </p:val>
                                        </p:tav>
                                        <p:tav tm="100000">
                                          <p:val>
                                            <p:strVal val="#ppt_x"/>
                                          </p:val>
                                        </p:tav>
                                      </p:tavLst>
                                    </p:anim>
                                    <p:anim calcmode="lin" valueType="num">
                                      <p:cBhvr additive="base">
                                        <p:cTn id="25"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00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41996"/>
                                        </p:tgtEl>
                                        <p:attrNameLst>
                                          <p:attrName>style.visibility</p:attrName>
                                        </p:attrNameLst>
                                      </p:cBhvr>
                                      <p:to>
                                        <p:strVal val="visible"/>
                                      </p:to>
                                    </p:set>
                                    <p:anim calcmode="lin" valueType="num">
                                      <p:cBhvr additive="base">
                                        <p:cTn id="34" dur="500" fill="hold"/>
                                        <p:tgtEl>
                                          <p:spTgt spid="41996"/>
                                        </p:tgtEl>
                                        <p:attrNameLst>
                                          <p:attrName>ppt_x</p:attrName>
                                        </p:attrNameLst>
                                      </p:cBhvr>
                                      <p:tavLst>
                                        <p:tav tm="0">
                                          <p:val>
                                            <p:strVal val="1+#ppt_w/2"/>
                                          </p:val>
                                        </p:tav>
                                        <p:tav tm="100000">
                                          <p:val>
                                            <p:strVal val="#ppt_x"/>
                                          </p:val>
                                        </p:tav>
                                      </p:tavLst>
                                    </p:anim>
                                    <p:anim calcmode="lin" valueType="num">
                                      <p:cBhvr additive="base">
                                        <p:cTn id="35" dur="500" fill="hold"/>
                                        <p:tgtEl>
                                          <p:spTgt spid="41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p:bldP spid="42000" grpId="0"/>
      <p:bldP spid="4200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8750"/>
            <a:ext cx="8229600" cy="936625"/>
          </a:xfrm>
        </p:spPr>
        <p:txBody>
          <a:bodyPr/>
          <a:lstStyle/>
          <a:p>
            <a:pPr eaLnBrk="1" hangingPunct="1">
              <a:defRPr/>
            </a:pPr>
            <a:r>
              <a:rPr lang="en-NZ" smtClean="0"/>
              <a:t>Tigons and Ligers</a:t>
            </a:r>
          </a:p>
        </p:txBody>
      </p:sp>
      <p:sp>
        <p:nvSpPr>
          <p:cNvPr id="40963" name="Rectangle 3"/>
          <p:cNvSpPr>
            <a:spLocks noGrp="1" noChangeArrowheads="1"/>
          </p:cNvSpPr>
          <p:nvPr>
            <p:ph type="body" sz="half" idx="1"/>
          </p:nvPr>
        </p:nvSpPr>
        <p:spPr>
          <a:xfrm>
            <a:off x="3563938" y="1196975"/>
            <a:ext cx="5111750" cy="5661025"/>
          </a:xfrm>
        </p:spPr>
        <p:txBody>
          <a:bodyPr/>
          <a:lstStyle/>
          <a:p>
            <a:pPr eaLnBrk="1" hangingPunct="1">
              <a:lnSpc>
                <a:spcPct val="80000"/>
              </a:lnSpc>
              <a:defRPr/>
            </a:pPr>
            <a:r>
              <a:rPr lang="en-NZ" sz="2400" smtClean="0"/>
              <a:t>Tiglon (also called Tion or Tigon): The hybrid offspring of a male tiger and a female lion. </a:t>
            </a:r>
          </a:p>
          <a:p>
            <a:pPr eaLnBrk="1" hangingPunct="1">
              <a:lnSpc>
                <a:spcPct val="80000"/>
              </a:lnSpc>
              <a:defRPr/>
            </a:pPr>
            <a:endParaRPr lang="en-NZ" sz="2400" smtClean="0"/>
          </a:p>
          <a:p>
            <a:pPr eaLnBrk="1" hangingPunct="1">
              <a:lnSpc>
                <a:spcPct val="80000"/>
              </a:lnSpc>
              <a:defRPr/>
            </a:pPr>
            <a:r>
              <a:rPr lang="en-NZ" sz="2400" smtClean="0"/>
              <a:t>Liger: The product of crossbreeding between a male lion and a female tiger, having features of both but generally being larger than either.</a:t>
            </a:r>
          </a:p>
          <a:p>
            <a:pPr eaLnBrk="1" hangingPunct="1">
              <a:lnSpc>
                <a:spcPct val="80000"/>
              </a:lnSpc>
              <a:defRPr/>
            </a:pPr>
            <a:endParaRPr lang="en-NZ" sz="2400" smtClean="0"/>
          </a:p>
          <a:p>
            <a:pPr eaLnBrk="1" hangingPunct="1">
              <a:lnSpc>
                <a:spcPct val="80000"/>
              </a:lnSpc>
              <a:defRPr/>
            </a:pPr>
            <a:r>
              <a:rPr lang="en-NZ" sz="2400" smtClean="0"/>
              <a:t>Lions and tigers don’t breed naturally in the wild</a:t>
            </a:r>
          </a:p>
          <a:p>
            <a:pPr eaLnBrk="1" hangingPunct="1">
              <a:lnSpc>
                <a:spcPct val="80000"/>
              </a:lnSpc>
              <a:defRPr/>
            </a:pPr>
            <a:endParaRPr lang="en-NZ" sz="2400" smtClean="0"/>
          </a:p>
          <a:p>
            <a:pPr eaLnBrk="1" hangingPunct="1">
              <a:lnSpc>
                <a:spcPct val="80000"/>
              </a:lnSpc>
              <a:defRPr/>
            </a:pPr>
            <a:r>
              <a:rPr lang="en-NZ" sz="2400" smtClean="0"/>
              <a:t>All these hybrids are sterile</a:t>
            </a:r>
          </a:p>
          <a:p>
            <a:pPr algn="r" eaLnBrk="1" hangingPunct="1">
              <a:lnSpc>
                <a:spcPct val="80000"/>
              </a:lnSpc>
              <a:buFont typeface="Wingdings" pitchFamily="2" charset="2"/>
              <a:buNone/>
              <a:defRPr/>
            </a:pPr>
            <a:r>
              <a:rPr lang="en-NZ" sz="2400" smtClean="0">
                <a:sym typeface="Wingdings 3" pitchFamily="18" charset="2"/>
              </a:rPr>
              <a:t></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25241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62388"/>
            <a:ext cx="25336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Effect transition="in" filter="fade">
                                      <p:cBhvr>
                                        <p:cTn id="7" dur="1000">
                                          <p:stCondLst>
                                            <p:cond delay="0"/>
                                          </p:stCondLst>
                                        </p:cTn>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fade">
                                      <p:cBhvr>
                                        <p:cTn id="12" dur="500">
                                          <p:stCondLst>
                                            <p:cond delay="0"/>
                                          </p:stCondLst>
                                        </p:cTn>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 calcmode="lin" valueType="num">
                                      <p:cBhvr additive="base">
                                        <p:cTn id="17" dur="500" fill="hold"/>
                                        <p:tgtEl>
                                          <p:spTgt spid="40964"/>
                                        </p:tgtEl>
                                        <p:attrNameLst>
                                          <p:attrName>ppt_x</p:attrName>
                                        </p:attrNameLst>
                                      </p:cBhvr>
                                      <p:tavLst>
                                        <p:tav tm="0">
                                          <p:val>
                                            <p:strVal val="0-#ppt_w/2"/>
                                          </p:val>
                                        </p:tav>
                                        <p:tav tm="100000">
                                          <p:val>
                                            <p:strVal val="#ppt_x"/>
                                          </p:val>
                                        </p:tav>
                                      </p:tavLst>
                                    </p:anim>
                                    <p:anim calcmode="lin" valueType="num">
                                      <p:cBhvr additive="base">
                                        <p:cTn id="1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fade">
                                      <p:cBhvr>
                                        <p:cTn id="23" dur="500">
                                          <p:stCondLst>
                                            <p:cond delay="0"/>
                                          </p:stCondLst>
                                        </p:cTn>
                                        <p:tgtEl>
                                          <p:spTgt spid="409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40965"/>
                                        </p:tgtEl>
                                        <p:attrNameLst>
                                          <p:attrName>style.visibility</p:attrName>
                                        </p:attrNameLst>
                                      </p:cBhvr>
                                      <p:to>
                                        <p:strVal val="visible"/>
                                      </p:to>
                                    </p:set>
                                    <p:anim calcmode="lin" valueType="num">
                                      <p:cBhvr additive="base">
                                        <p:cTn id="28" dur="500" fill="hold"/>
                                        <p:tgtEl>
                                          <p:spTgt spid="40965"/>
                                        </p:tgtEl>
                                        <p:attrNameLst>
                                          <p:attrName>ppt_x</p:attrName>
                                        </p:attrNameLst>
                                      </p:cBhvr>
                                      <p:tavLst>
                                        <p:tav tm="0">
                                          <p:val>
                                            <p:strVal val="0-#ppt_w/2"/>
                                          </p:val>
                                        </p:tav>
                                        <p:tav tm="100000">
                                          <p:val>
                                            <p:strVal val="#ppt_x"/>
                                          </p:val>
                                        </p:tav>
                                      </p:tavLst>
                                    </p:anim>
                                    <p:anim calcmode="lin" valueType="num">
                                      <p:cBhvr additive="base">
                                        <p:cTn id="29"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iterate type="lt">
                                    <p:tmPct val="10000"/>
                                  </p:iterate>
                                  <p:childTnLst>
                                    <p:set>
                                      <p:cBhvr>
                                        <p:cTn id="33" dur="1" fill="hold">
                                          <p:stCondLst>
                                            <p:cond delay="0"/>
                                          </p:stCondLst>
                                        </p:cTn>
                                        <p:tgtEl>
                                          <p:spTgt spid="40963">
                                            <p:txEl>
                                              <p:pRg st="4" end="4"/>
                                            </p:txEl>
                                          </p:spTgt>
                                        </p:tgtEl>
                                        <p:attrNameLst>
                                          <p:attrName>style.visibility</p:attrName>
                                        </p:attrNameLst>
                                      </p:cBhvr>
                                      <p:to>
                                        <p:strVal val="visible"/>
                                      </p:to>
                                    </p:set>
                                    <p:animEffect transition="in" filter="fade">
                                      <p:cBhvr>
                                        <p:cTn id="34" dur="500">
                                          <p:stCondLst>
                                            <p:cond delay="0"/>
                                          </p:stCondLst>
                                        </p:cTn>
                                        <p:tgtEl>
                                          <p:spTgt spid="4096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iterate type="lt">
                                    <p:tmPct val="10000"/>
                                  </p:iterate>
                                  <p:childTnLst>
                                    <p:set>
                                      <p:cBhvr>
                                        <p:cTn id="38" dur="1" fill="hold">
                                          <p:stCondLst>
                                            <p:cond delay="0"/>
                                          </p:stCondLst>
                                        </p:cTn>
                                        <p:tgtEl>
                                          <p:spTgt spid="40963">
                                            <p:txEl>
                                              <p:pRg st="6" end="6"/>
                                            </p:txEl>
                                          </p:spTgt>
                                        </p:tgtEl>
                                        <p:attrNameLst>
                                          <p:attrName>style.visibility</p:attrName>
                                        </p:attrNameLst>
                                      </p:cBhvr>
                                      <p:to>
                                        <p:strVal val="visible"/>
                                      </p:to>
                                    </p:set>
                                    <p:animEffect transition="in" filter="fade">
                                      <p:cBhvr>
                                        <p:cTn id="39" dur="500">
                                          <p:stCondLst>
                                            <p:cond delay="0"/>
                                          </p:stCondLst>
                                        </p:cTn>
                                        <p:tgtEl>
                                          <p:spTgt spid="4096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iterate type="lt">
                                    <p:tmPct val="10000"/>
                                  </p:iterate>
                                  <p:childTnLst>
                                    <p:set>
                                      <p:cBhvr>
                                        <p:cTn id="43" dur="1" fill="hold">
                                          <p:stCondLst>
                                            <p:cond delay="0"/>
                                          </p:stCondLst>
                                        </p:cTn>
                                        <p:tgtEl>
                                          <p:spTgt spid="40963">
                                            <p:txEl>
                                              <p:pRg st="7" end="7"/>
                                            </p:txEl>
                                          </p:spTgt>
                                        </p:tgtEl>
                                        <p:attrNameLst>
                                          <p:attrName>style.visibility</p:attrName>
                                        </p:attrNameLst>
                                      </p:cBhvr>
                                      <p:to>
                                        <p:strVal val="visible"/>
                                      </p:to>
                                    </p:set>
                                    <p:animEffect transition="in" filter="fade">
                                      <p:cBhvr>
                                        <p:cTn id="44" dur="500">
                                          <p:stCondLst>
                                            <p:cond delay="0"/>
                                          </p:stCondLst>
                                        </p:cTn>
                                        <p:tgtEl>
                                          <p:spTgt spid="4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8750"/>
            <a:ext cx="8229600" cy="1109663"/>
          </a:xfrm>
        </p:spPr>
        <p:txBody>
          <a:bodyPr/>
          <a:lstStyle/>
          <a:p>
            <a:pPr eaLnBrk="1" hangingPunct="1">
              <a:defRPr/>
            </a:pPr>
            <a:r>
              <a:rPr lang="en-NZ" smtClean="0"/>
              <a:t>Then there’s the Zebronkey</a:t>
            </a:r>
          </a:p>
        </p:txBody>
      </p:sp>
      <p:sp>
        <p:nvSpPr>
          <p:cNvPr id="45059" name="Rectangle 3"/>
          <p:cNvSpPr>
            <a:spLocks noGrp="1" noChangeArrowheads="1"/>
          </p:cNvSpPr>
          <p:nvPr>
            <p:ph type="body" idx="1"/>
          </p:nvPr>
        </p:nvSpPr>
        <p:spPr/>
        <p:txBody>
          <a:bodyPr/>
          <a:lstStyle/>
          <a:p>
            <a:pPr eaLnBrk="1" hangingPunct="1">
              <a:defRPr/>
            </a:pPr>
            <a:endParaRPr lang="en-US" smtClean="0"/>
          </a:p>
        </p:txBody>
      </p:sp>
      <p:pic>
        <p:nvPicPr>
          <p:cNvPr id="31748" name="Picture 4" descr="zebronkey 2n53 22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2875"/>
            <a:ext cx="47529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NZ" b="1" smtClean="0"/>
              <a:t>hybrid breakdown</a:t>
            </a:r>
            <a:r>
              <a:rPr lang="en-NZ" smtClean="0"/>
              <a:t>.</a:t>
            </a:r>
          </a:p>
        </p:txBody>
      </p:sp>
      <p:sp>
        <p:nvSpPr>
          <p:cNvPr id="44035" name="Rectangle 3"/>
          <p:cNvSpPr>
            <a:spLocks noGrp="1" noChangeArrowheads="1"/>
          </p:cNvSpPr>
          <p:nvPr>
            <p:ph type="body" idx="1"/>
          </p:nvPr>
        </p:nvSpPr>
        <p:spPr>
          <a:xfrm>
            <a:off x="395288" y="1341438"/>
            <a:ext cx="4402137" cy="4967287"/>
          </a:xfrm>
        </p:spPr>
        <p:txBody>
          <a:bodyPr/>
          <a:lstStyle/>
          <a:p>
            <a:pPr eaLnBrk="1" hangingPunct="1">
              <a:lnSpc>
                <a:spcPct val="90000"/>
              </a:lnSpc>
              <a:defRPr/>
            </a:pPr>
            <a:r>
              <a:rPr lang="en-NZ" sz="2400" smtClean="0"/>
              <a:t>If a mating between two F1 hybrids produces a second hybrid generation, this F2 generation may be unable to reproduce because of </a:t>
            </a:r>
            <a:r>
              <a:rPr lang="en-NZ" sz="2400" b="1" smtClean="0"/>
              <a:t>hybrid breakdown</a:t>
            </a:r>
            <a:r>
              <a:rPr lang="en-NZ" sz="2400" smtClean="0"/>
              <a:t>. The second-generation hybrids are defective in some way that prevents successful reproduction. Hybrid breakdown has been demonstrated in sunflower hybrids.</a:t>
            </a:r>
          </a:p>
        </p:txBody>
      </p:sp>
      <p:pic>
        <p:nvPicPr>
          <p:cNvPr id="44036" name="Picture 4" descr="Sunflower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312863"/>
            <a:ext cx="368776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NZ" smtClean="0"/>
              <a:t>Allopatric speciation</a:t>
            </a:r>
          </a:p>
        </p:txBody>
      </p:sp>
      <p:sp>
        <p:nvSpPr>
          <p:cNvPr id="24579" name="Rectangle 3"/>
          <p:cNvSpPr>
            <a:spLocks noGrp="1" noChangeArrowheads="1"/>
          </p:cNvSpPr>
          <p:nvPr>
            <p:ph type="body" idx="1"/>
          </p:nvPr>
        </p:nvSpPr>
        <p:spPr/>
        <p:txBody>
          <a:bodyPr/>
          <a:lstStyle/>
          <a:p>
            <a:pPr eaLnBrk="1" hangingPunct="1">
              <a:defRPr/>
            </a:pPr>
            <a:r>
              <a:rPr lang="en-NZ" smtClean="0"/>
              <a:t>When populations of the same species become separated by a geographical barrier</a:t>
            </a:r>
          </a:p>
          <a:p>
            <a:pPr eaLnBrk="1" hangingPunct="1">
              <a:defRPr/>
            </a:pPr>
            <a:endParaRPr lang="en-NZ" smtClean="0"/>
          </a:p>
          <a:p>
            <a:pPr eaLnBrk="1" hangingPunct="1">
              <a:defRPr/>
            </a:pPr>
            <a:r>
              <a:rPr lang="en-NZ" smtClean="0"/>
              <a:t>Allopatric species are species with a common ancestor that are separated by some geographical barrier</a:t>
            </a:r>
          </a:p>
          <a:p>
            <a:pPr algn="r" eaLnBrk="1" hangingPunct="1">
              <a:buFont typeface="Wingdings" pitchFamily="2" charset="2"/>
              <a:buNone/>
              <a:defRPr/>
            </a:pPr>
            <a:r>
              <a:rPr lang="en-NZ" sz="2000" smtClean="0">
                <a:sym typeface="Wingdings 3" pitchFamily="18" charset="2"/>
              </a:rPr>
              <a:t></a:t>
            </a:r>
            <a:endParaRPr lang="en-N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8750"/>
            <a:ext cx="8229600" cy="893763"/>
          </a:xfrm>
        </p:spPr>
        <p:txBody>
          <a:bodyPr/>
          <a:lstStyle/>
          <a:p>
            <a:pPr eaLnBrk="1" hangingPunct="1">
              <a:defRPr/>
            </a:pPr>
            <a:r>
              <a:rPr lang="en-NZ" smtClean="0"/>
              <a:t>Estimated numbers of species</a:t>
            </a:r>
          </a:p>
        </p:txBody>
      </p:sp>
      <p:sp>
        <p:nvSpPr>
          <p:cNvPr id="18435" name="Rectangle 3"/>
          <p:cNvSpPr>
            <a:spLocks noGrp="1" noChangeArrowheads="1"/>
          </p:cNvSpPr>
          <p:nvPr>
            <p:ph type="body" idx="1"/>
          </p:nvPr>
        </p:nvSpPr>
        <p:spPr/>
        <p:txBody>
          <a:bodyPr/>
          <a:lstStyle/>
          <a:p>
            <a:pPr eaLnBrk="1" hangingPunct="1">
              <a:defRPr/>
            </a:pPr>
            <a:endParaRPr lang="en-US" smtClean="0"/>
          </a:p>
        </p:txBody>
      </p:sp>
      <p:pic>
        <p:nvPicPr>
          <p:cNvPr id="6148" name="Picture 5" descr="Art:Figure 1: Estimated number of known living species. The majority of species are still unknown—i.e., yet to be described by taxonom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23938"/>
            <a:ext cx="5834062"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5888"/>
            <a:ext cx="41338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3950"/>
            <a:ext cx="41338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63813"/>
            <a:ext cx="41338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938588"/>
            <a:ext cx="41338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300663"/>
            <a:ext cx="41338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4643438" y="188913"/>
            <a:ext cx="381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A single species population occupies a uniform environment</a:t>
            </a:r>
          </a:p>
        </p:txBody>
      </p:sp>
      <p:sp>
        <p:nvSpPr>
          <p:cNvPr id="19466" name="Text Box 10"/>
          <p:cNvSpPr txBox="1">
            <a:spLocks noChangeArrowheads="1"/>
          </p:cNvSpPr>
          <p:nvPr/>
        </p:nvSpPr>
        <p:spPr bwMode="auto">
          <a:xfrm>
            <a:off x="4787900" y="1484313"/>
            <a:ext cx="381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Migration into different environments gives rise to racial differentiation</a:t>
            </a:r>
          </a:p>
        </p:txBody>
      </p:sp>
      <p:sp>
        <p:nvSpPr>
          <p:cNvPr id="19467" name="Text Box 11"/>
          <p:cNvSpPr txBox="1">
            <a:spLocks noChangeArrowheads="1"/>
          </p:cNvSpPr>
          <p:nvPr/>
        </p:nvSpPr>
        <p:spPr bwMode="auto">
          <a:xfrm>
            <a:off x="4716463" y="2997200"/>
            <a:ext cx="3816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Geographic barriers lead to the geographic isolation of subspecies</a:t>
            </a:r>
          </a:p>
        </p:txBody>
      </p:sp>
      <p:sp>
        <p:nvSpPr>
          <p:cNvPr id="19468" name="Text Box 12"/>
          <p:cNvSpPr txBox="1">
            <a:spLocks noChangeArrowheads="1"/>
          </p:cNvSpPr>
          <p:nvPr/>
        </p:nvSpPr>
        <p:spPr bwMode="auto">
          <a:xfrm>
            <a:off x="4716463" y="4221163"/>
            <a:ext cx="381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Genetic and chromosomal dfferences develop. Interbreeding is no longer possible between groups</a:t>
            </a:r>
          </a:p>
        </p:txBody>
      </p:sp>
      <p:sp>
        <p:nvSpPr>
          <p:cNvPr id="19469" name="Text Box 13"/>
          <p:cNvSpPr txBox="1">
            <a:spLocks noChangeArrowheads="1"/>
          </p:cNvSpPr>
          <p:nvPr/>
        </p:nvSpPr>
        <p:spPr bwMode="auto">
          <a:xfrm>
            <a:off x="4716463" y="5516563"/>
            <a:ext cx="381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NZ" b="1"/>
              <a:t>Changes may remove the geographic barrier but the reproductive barrier prevents interbreeding     </a:t>
            </a:r>
            <a:r>
              <a:rPr lang="en-NZ">
                <a:effectLst>
                  <a:outerShdw blurRad="38100" dist="38100" dir="2700000" algn="tl">
                    <a:srgbClr val="000000"/>
                  </a:outerShdw>
                </a:effectLst>
                <a:sym typeface="Wingdings 3"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9465"/>
                                        </p:tgtEl>
                                        <p:attrNameLst>
                                          <p:attrName>style.visibility</p:attrName>
                                        </p:attrNameLst>
                                      </p:cBhvr>
                                      <p:to>
                                        <p:strVal val="visible"/>
                                      </p:to>
                                    </p:set>
                                    <p:animEffect transition="in" filter="dissolve">
                                      <p:cBhvr>
                                        <p:cTn id="11" dur="500"/>
                                        <p:tgtEl>
                                          <p:spTgt spid="194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9461"/>
                                        </p:tgtEl>
                                        <p:attrNameLst>
                                          <p:attrName>style.visibility</p:attrName>
                                        </p:attrNameLst>
                                      </p:cBhvr>
                                      <p:to>
                                        <p:strVal val="visible"/>
                                      </p:to>
                                    </p:set>
                                    <p:animEffect transition="in" filter="fade">
                                      <p:cBhvr>
                                        <p:cTn id="16" dur="2000"/>
                                        <p:tgtEl>
                                          <p:spTgt spid="19461"/>
                                        </p:tgtEl>
                                      </p:cBhvr>
                                    </p:animEffect>
                                  </p:childTnLst>
                                </p:cTn>
                              </p:par>
                            </p:childTnLst>
                          </p:cTn>
                        </p:par>
                        <p:par>
                          <p:cTn id="17" fill="hold" nodeType="afterGroup">
                            <p:stCondLst>
                              <p:cond delay="2000"/>
                            </p:stCondLst>
                            <p:childTnLst>
                              <p:par>
                                <p:cTn id="18" presetID="9" presetClass="entr" presetSubtype="0" fill="hold" nodeType="afterEffect">
                                  <p:stCondLst>
                                    <p:cond delay="0"/>
                                  </p:stCondLst>
                                  <p:childTnLst>
                                    <p:set>
                                      <p:cBhvr>
                                        <p:cTn id="19" dur="1" fill="hold">
                                          <p:stCondLst>
                                            <p:cond delay="0"/>
                                          </p:stCondLst>
                                        </p:cTn>
                                        <p:tgtEl>
                                          <p:spTgt spid="19466"/>
                                        </p:tgtEl>
                                        <p:attrNameLst>
                                          <p:attrName>style.visibility</p:attrName>
                                        </p:attrNameLst>
                                      </p:cBhvr>
                                      <p:to>
                                        <p:strVal val="visible"/>
                                      </p:to>
                                    </p:set>
                                    <p:animEffect transition="in" filter="dissolve">
                                      <p:cBhvr>
                                        <p:cTn id="20" dur="500"/>
                                        <p:tgtEl>
                                          <p:spTgt spid="194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fade">
                                      <p:cBhvr>
                                        <p:cTn id="25" dur="2000"/>
                                        <p:tgtEl>
                                          <p:spTgt spid="19462"/>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19467"/>
                                        </p:tgtEl>
                                        <p:attrNameLst>
                                          <p:attrName>style.visibility</p:attrName>
                                        </p:attrNameLst>
                                      </p:cBhvr>
                                      <p:to>
                                        <p:strVal val="visible"/>
                                      </p:to>
                                    </p:set>
                                    <p:animEffect transition="in" filter="dissolve">
                                      <p:cBhvr>
                                        <p:cTn id="29" dur="500"/>
                                        <p:tgtEl>
                                          <p:spTgt spid="194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9463"/>
                                        </p:tgtEl>
                                        <p:attrNameLst>
                                          <p:attrName>style.visibility</p:attrName>
                                        </p:attrNameLst>
                                      </p:cBhvr>
                                      <p:to>
                                        <p:strVal val="visible"/>
                                      </p:to>
                                    </p:set>
                                    <p:animEffect transition="in" filter="fade">
                                      <p:cBhvr>
                                        <p:cTn id="34" dur="2000"/>
                                        <p:tgtEl>
                                          <p:spTgt spid="19463"/>
                                        </p:tgtEl>
                                      </p:cBhvr>
                                    </p:animEffect>
                                  </p:childTnLst>
                                </p:cTn>
                              </p:par>
                            </p:childTnLst>
                          </p:cTn>
                        </p:par>
                        <p:par>
                          <p:cTn id="35" fill="hold" nodeType="afterGroup">
                            <p:stCondLst>
                              <p:cond delay="2000"/>
                            </p:stCondLst>
                            <p:childTnLst>
                              <p:par>
                                <p:cTn id="36" presetID="9" presetClass="entr" presetSubtype="0" fill="hold" nodeType="afterEffect">
                                  <p:stCondLst>
                                    <p:cond delay="0"/>
                                  </p:stCondLst>
                                  <p:childTnLst>
                                    <p:set>
                                      <p:cBhvr>
                                        <p:cTn id="37" dur="1" fill="hold">
                                          <p:stCondLst>
                                            <p:cond delay="0"/>
                                          </p:stCondLst>
                                        </p:cTn>
                                        <p:tgtEl>
                                          <p:spTgt spid="19468"/>
                                        </p:tgtEl>
                                        <p:attrNameLst>
                                          <p:attrName>style.visibility</p:attrName>
                                        </p:attrNameLst>
                                      </p:cBhvr>
                                      <p:to>
                                        <p:strVal val="visible"/>
                                      </p:to>
                                    </p:set>
                                    <p:animEffect transition="in" filter="dissolve">
                                      <p:cBhvr>
                                        <p:cTn id="38" dur="500"/>
                                        <p:tgtEl>
                                          <p:spTgt spid="1946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9464"/>
                                        </p:tgtEl>
                                        <p:attrNameLst>
                                          <p:attrName>style.visibility</p:attrName>
                                        </p:attrNameLst>
                                      </p:cBhvr>
                                      <p:to>
                                        <p:strVal val="visible"/>
                                      </p:to>
                                    </p:set>
                                    <p:animEffect transition="in" filter="fade">
                                      <p:cBhvr>
                                        <p:cTn id="43" dur="2000"/>
                                        <p:tgtEl>
                                          <p:spTgt spid="19464"/>
                                        </p:tgtEl>
                                      </p:cBhvr>
                                    </p:animEffect>
                                  </p:childTnLst>
                                </p:cTn>
                              </p:par>
                            </p:childTnLst>
                          </p:cTn>
                        </p:par>
                        <p:par>
                          <p:cTn id="44" fill="hold" nodeType="afterGroup">
                            <p:stCondLst>
                              <p:cond delay="2000"/>
                            </p:stCondLst>
                            <p:childTnLst>
                              <p:par>
                                <p:cTn id="45" presetID="9" presetClass="entr" presetSubtype="0" fill="hold" nodeType="after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dissolve">
                                      <p:cBhvr>
                                        <p:cTn id="47"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44513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437063"/>
            <a:ext cx="446405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a:off x="5003800" y="3068638"/>
            <a:ext cx="3816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The original range of a species may shrink, thus isolating one subspecies from another by the development of geographic and reproductive bariers</a:t>
            </a:r>
          </a:p>
        </p:txBody>
      </p:sp>
      <p:sp>
        <p:nvSpPr>
          <p:cNvPr id="26633" name="Text Box 9"/>
          <p:cNvSpPr txBox="1">
            <a:spLocks noChangeArrowheads="1"/>
          </p:cNvSpPr>
          <p:nvPr/>
        </p:nvSpPr>
        <p:spPr bwMode="auto">
          <a:xfrm>
            <a:off x="4932363" y="1700213"/>
            <a:ext cx="381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Original species range</a:t>
            </a:r>
          </a:p>
        </p:txBody>
      </p:sp>
      <p:sp>
        <p:nvSpPr>
          <p:cNvPr id="26635" name="Text Box 11"/>
          <p:cNvSpPr txBox="1">
            <a:spLocks noChangeArrowheads="1"/>
          </p:cNvSpPr>
          <p:nvPr/>
        </p:nvSpPr>
        <p:spPr bwMode="auto">
          <a:xfrm>
            <a:off x="250825" y="2917825"/>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Sub-species 1</a:t>
            </a:r>
          </a:p>
        </p:txBody>
      </p:sp>
      <p:sp>
        <p:nvSpPr>
          <p:cNvPr id="26636" name="Text Box 12"/>
          <p:cNvSpPr txBox="1">
            <a:spLocks noChangeArrowheads="1"/>
          </p:cNvSpPr>
          <p:nvPr/>
        </p:nvSpPr>
        <p:spPr bwMode="auto">
          <a:xfrm>
            <a:off x="2843213" y="292417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NZ" b="1"/>
              <a:t>Sub-species 2</a:t>
            </a:r>
          </a:p>
        </p:txBody>
      </p:sp>
      <p:sp>
        <p:nvSpPr>
          <p:cNvPr id="26637" name="Text Box 13"/>
          <p:cNvSpPr txBox="1">
            <a:spLocks noChangeArrowheads="1"/>
          </p:cNvSpPr>
          <p:nvPr/>
        </p:nvSpPr>
        <p:spPr bwMode="auto">
          <a:xfrm>
            <a:off x="7864475" y="5748338"/>
            <a:ext cx="398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NZ">
                <a:effectLst>
                  <a:outerShdw blurRad="38100" dist="38100" dir="2700000" algn="tl">
                    <a:srgbClr val="000000"/>
                  </a:outerShdw>
                </a:effectLst>
                <a:sym typeface="Wingdings 3"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633"/>
                                        </p:tgtEl>
                                        <p:attrNameLst>
                                          <p:attrName>style.visibility</p:attrName>
                                        </p:attrNameLst>
                                      </p:cBhvr>
                                      <p:to>
                                        <p:strVal val="visible"/>
                                      </p:to>
                                    </p:set>
                                    <p:animEffect transition="in" filter="fade">
                                      <p:cBhvr>
                                        <p:cTn id="11" dur="2000"/>
                                        <p:tgtEl>
                                          <p:spTgt spid="266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635"/>
                                        </p:tgtEl>
                                        <p:attrNameLst>
                                          <p:attrName>style.visibility</p:attrName>
                                        </p:attrNameLst>
                                      </p:cBhvr>
                                      <p:to>
                                        <p:strVal val="visible"/>
                                      </p:to>
                                    </p:set>
                                    <p:animEffect transition="in" filter="fade">
                                      <p:cBhvr>
                                        <p:cTn id="16" dur="2000"/>
                                        <p:tgtEl>
                                          <p:spTgt spid="266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636"/>
                                        </p:tgtEl>
                                        <p:attrNameLst>
                                          <p:attrName>style.visibility</p:attrName>
                                        </p:attrNameLst>
                                      </p:cBhvr>
                                      <p:to>
                                        <p:strVal val="visible"/>
                                      </p:to>
                                    </p:set>
                                    <p:animEffect transition="in" filter="fade">
                                      <p:cBhvr>
                                        <p:cTn id="21" dur="2000"/>
                                        <p:tgtEl>
                                          <p:spTgt spid="266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632"/>
                                        </p:tgtEl>
                                        <p:attrNameLst>
                                          <p:attrName>style.visibility</p:attrName>
                                        </p:attrNameLst>
                                      </p:cBhvr>
                                      <p:to>
                                        <p:strVal val="visible"/>
                                      </p:to>
                                    </p:set>
                                    <p:animEffect transition="in" filter="fade">
                                      <p:cBhvr>
                                        <p:cTn id="26" dur="2000"/>
                                        <p:tgtEl>
                                          <p:spTgt spid="266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6631"/>
                                        </p:tgtEl>
                                        <p:attrNameLst>
                                          <p:attrName>style.visibility</p:attrName>
                                        </p:attrNameLst>
                                      </p:cBhvr>
                                      <p:to>
                                        <p:strVal val="visible"/>
                                      </p:to>
                                    </p:set>
                                    <p:animEffect transition="in" filter="fade">
                                      <p:cBhvr>
                                        <p:cTn id="31" dur="2000"/>
                                        <p:tgtEl>
                                          <p:spTgt spid="266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3" grpId="0"/>
      <p:bldP spid="26635" grpId="0"/>
      <p:bldP spid="26636" grpId="0"/>
      <p:bldP spid="266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8750"/>
            <a:ext cx="8229600" cy="893763"/>
          </a:xfrm>
        </p:spPr>
        <p:txBody>
          <a:bodyPr/>
          <a:lstStyle/>
          <a:p>
            <a:pPr eaLnBrk="1" hangingPunct="1">
              <a:defRPr/>
            </a:pPr>
            <a:r>
              <a:rPr lang="en-NZ" smtClean="0"/>
              <a:t>Canines</a:t>
            </a:r>
          </a:p>
        </p:txBody>
      </p:sp>
      <p:sp>
        <p:nvSpPr>
          <p:cNvPr id="32771" name="Rectangle 3"/>
          <p:cNvSpPr>
            <a:spLocks noGrp="1" noChangeArrowheads="1"/>
          </p:cNvSpPr>
          <p:nvPr>
            <p:ph type="body" idx="1"/>
          </p:nvPr>
        </p:nvSpPr>
        <p:spPr/>
        <p:txBody>
          <a:bodyPr/>
          <a:lstStyle/>
          <a:p>
            <a:pPr eaLnBrk="1" hangingPunct="1">
              <a:defRPr/>
            </a:pPr>
            <a:endParaRPr lang="en-US"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38250"/>
            <a:ext cx="8569325"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8750"/>
            <a:ext cx="8229600" cy="1016000"/>
          </a:xfrm>
        </p:spPr>
        <p:txBody>
          <a:bodyPr/>
          <a:lstStyle/>
          <a:p>
            <a:pPr eaLnBrk="1" hangingPunct="1">
              <a:defRPr/>
            </a:pPr>
            <a:r>
              <a:rPr lang="en-NZ" smtClean="0"/>
              <a:t>Gone to the dogs</a:t>
            </a:r>
          </a:p>
        </p:txBody>
      </p:sp>
      <p:sp>
        <p:nvSpPr>
          <p:cNvPr id="33795" name="Rectangle 3"/>
          <p:cNvSpPr>
            <a:spLocks noGrp="1" noChangeArrowheads="1"/>
          </p:cNvSpPr>
          <p:nvPr>
            <p:ph type="body" idx="1"/>
          </p:nvPr>
        </p:nvSpPr>
        <p:spPr/>
        <p:txBody>
          <a:bodyPr/>
          <a:lstStyle/>
          <a:p>
            <a:pPr eaLnBrk="1" hangingPunct="1">
              <a:defRPr/>
            </a:pPr>
            <a:endParaRPr lang="en-US" smtClean="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01750"/>
            <a:ext cx="8323262"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NZ" smtClean="0"/>
              <a:t>Sympatric speciation</a:t>
            </a:r>
          </a:p>
        </p:txBody>
      </p:sp>
      <p:sp>
        <p:nvSpPr>
          <p:cNvPr id="25603" name="Rectangle 3"/>
          <p:cNvSpPr>
            <a:spLocks noGrp="1" noChangeArrowheads="1"/>
          </p:cNvSpPr>
          <p:nvPr>
            <p:ph type="body" idx="1"/>
          </p:nvPr>
        </p:nvSpPr>
        <p:spPr/>
        <p:txBody>
          <a:bodyPr/>
          <a:lstStyle/>
          <a:p>
            <a:pPr eaLnBrk="1" hangingPunct="1">
              <a:lnSpc>
                <a:spcPct val="80000"/>
              </a:lnSpc>
              <a:defRPr/>
            </a:pPr>
            <a:r>
              <a:rPr lang="en-NZ" sz="2800" dirty="0" smtClean="0"/>
              <a:t>A </a:t>
            </a:r>
            <a:r>
              <a:rPr lang="en-NZ" sz="2800" dirty="0" smtClean="0"/>
              <a:t>sub-population becomes reproductively isolated in the midst of its parent population</a:t>
            </a:r>
          </a:p>
          <a:p>
            <a:pPr eaLnBrk="1" hangingPunct="1">
              <a:lnSpc>
                <a:spcPct val="80000"/>
              </a:lnSpc>
              <a:defRPr/>
            </a:pPr>
            <a:r>
              <a:rPr lang="en-NZ" sz="2800" dirty="0" smtClean="0"/>
              <a:t>E.g. when a </a:t>
            </a:r>
            <a:r>
              <a:rPr lang="en-NZ" sz="2800" dirty="0" err="1" smtClean="0"/>
              <a:t>polyploid</a:t>
            </a:r>
            <a:r>
              <a:rPr lang="en-NZ" sz="2800" dirty="0" smtClean="0"/>
              <a:t> plant occurs it may reproduce asexually and form a new species in the midst of its parent species</a:t>
            </a:r>
            <a:r>
              <a:rPr lang="en-NZ" sz="2800" dirty="0" smtClean="0"/>
              <a:t>. (=instant speciation)</a:t>
            </a:r>
            <a:endParaRPr lang="en-NZ" sz="2800" dirty="0" smtClean="0"/>
          </a:p>
          <a:p>
            <a:pPr eaLnBrk="1" hangingPunct="1">
              <a:lnSpc>
                <a:spcPct val="80000"/>
              </a:lnSpc>
              <a:defRPr/>
            </a:pPr>
            <a:endParaRPr lang="en-NZ" sz="2800" dirty="0" smtClean="0"/>
          </a:p>
          <a:p>
            <a:pPr eaLnBrk="1" hangingPunct="1">
              <a:lnSpc>
                <a:spcPct val="80000"/>
              </a:lnSpc>
              <a:defRPr/>
            </a:pPr>
            <a:r>
              <a:rPr lang="en-NZ" sz="2800" dirty="0" smtClean="0"/>
              <a:t>Sympatric species are those species with a common ancestor whose ranges overlap – but they may have evolved by allopatric speciation</a:t>
            </a:r>
          </a:p>
          <a:p>
            <a:pPr algn="r" eaLnBrk="1" hangingPunct="1">
              <a:lnSpc>
                <a:spcPct val="80000"/>
              </a:lnSpc>
              <a:buFont typeface="Wingdings" pitchFamily="2" charset="2"/>
              <a:buNone/>
              <a:defRPr/>
            </a:pPr>
            <a:r>
              <a:rPr lang="en-NZ" sz="2800" dirty="0" smtClean="0">
                <a:sym typeface="Wingdings 3" pitchFamily="18" charset="2"/>
              </a:rPr>
              <a:t></a:t>
            </a:r>
            <a:endParaRPr lang="en-NZ"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8750"/>
            <a:ext cx="8229600" cy="677863"/>
          </a:xfrm>
        </p:spPr>
        <p:txBody>
          <a:bodyPr/>
          <a:lstStyle/>
          <a:p>
            <a:pPr eaLnBrk="1" hangingPunct="1">
              <a:defRPr/>
            </a:pPr>
            <a:r>
              <a:rPr lang="en-NZ" sz="4000" smtClean="0"/>
              <a:t>Example of sympatric speciation</a:t>
            </a:r>
          </a:p>
        </p:txBody>
      </p:sp>
      <p:sp>
        <p:nvSpPr>
          <p:cNvPr id="30723" name="Rectangle 3"/>
          <p:cNvSpPr>
            <a:spLocks noGrp="1" noChangeArrowheads="1"/>
          </p:cNvSpPr>
          <p:nvPr>
            <p:ph type="body" idx="1"/>
          </p:nvPr>
        </p:nvSpPr>
        <p:spPr>
          <a:xfrm>
            <a:off x="468313" y="836613"/>
            <a:ext cx="8229600" cy="5876925"/>
          </a:xfrm>
        </p:spPr>
        <p:txBody>
          <a:bodyPr/>
          <a:lstStyle/>
          <a:p>
            <a:pPr eaLnBrk="1" hangingPunct="1">
              <a:lnSpc>
                <a:spcPct val="80000"/>
              </a:lnSpc>
              <a:defRPr/>
            </a:pPr>
            <a:r>
              <a:rPr lang="en-NZ" sz="2400" smtClean="0"/>
              <a:t>200 years ago, the ancestors of apple maggot flies laid their eggs only on hawthorns—but today, these flies lay eggs on hawthorns (which are native to America) and domestic apples (which were introduced to America by immigrants and bred). </a:t>
            </a:r>
          </a:p>
          <a:p>
            <a:pPr eaLnBrk="1" hangingPunct="1">
              <a:lnSpc>
                <a:spcPct val="80000"/>
              </a:lnSpc>
              <a:defRPr/>
            </a:pPr>
            <a:r>
              <a:rPr lang="en-NZ" sz="2400" smtClean="0"/>
              <a:t>Females generally choose to lay their eggs on the type of fruit they grew up in, and males tend to look for mates on the type of fruit they grew up in. So hawthorn flies generally end up mating with other hawthorn flies and apple flies generally end up mating with other apple flies. </a:t>
            </a:r>
          </a:p>
          <a:p>
            <a:pPr eaLnBrk="1" hangingPunct="1">
              <a:lnSpc>
                <a:spcPct val="80000"/>
              </a:lnSpc>
              <a:defRPr/>
            </a:pPr>
            <a:r>
              <a:rPr lang="en-NZ" sz="2400" smtClean="0"/>
              <a:t>This means that gene flow between parts of the population that mate on different types of fruit is reduced. This host shift from hawthorns to apples may be the first step toward sympatric speciation—in fewer than 200 years, some genetic differences between these two groups of flies have evolved.                                         </a:t>
            </a:r>
            <a:r>
              <a:rPr lang="en-NZ" sz="2400" smtClean="0">
                <a:sym typeface="Wingdings 3" pitchFamily="18" charset="2"/>
              </a:rPr>
              <a:t></a:t>
            </a:r>
            <a:endParaRPr lang="en-NZ"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23850" y="908050"/>
            <a:ext cx="8362950" cy="5222875"/>
          </a:xfrm>
        </p:spPr>
        <p:txBody>
          <a:bodyPr/>
          <a:lstStyle/>
          <a:p>
            <a:pPr eaLnBrk="1" hangingPunct="1">
              <a:buFont typeface="Wingdings" pitchFamily="2" charset="2"/>
              <a:buNone/>
              <a:defRPr/>
            </a:pPr>
            <a:r>
              <a:rPr lang="en-NZ" sz="2400" smtClean="0"/>
              <a:t>Apple maggot flies         apples                hawthorns</a:t>
            </a:r>
            <a:r>
              <a:rPr lang="en-NZ" smtClean="0"/>
              <a:t> </a:t>
            </a:r>
          </a:p>
        </p:txBody>
      </p:sp>
      <p:pic>
        <p:nvPicPr>
          <p:cNvPr id="31821" name="Picture 77" descr="applemaggotf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27352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23" name="Picture 79" descr="ap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84313"/>
            <a:ext cx="256381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25" name="Picture 81" descr="hawth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484313"/>
            <a:ext cx="2590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27" name="Picture 83" descr="applefl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500438"/>
            <a:ext cx="51419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stCondLst>
                                            <p:cond delay="0"/>
                                          </p:stCondLst>
                                        </p:cTn>
                                        <p:tgtEl>
                                          <p:spTgt spid="31747">
                                            <p:txEl>
                                              <p:pRg st="0" end="0"/>
                                            </p:txEl>
                                          </p:spTgt>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31821"/>
                                        </p:tgtEl>
                                        <p:attrNameLst>
                                          <p:attrName>style.visibility</p:attrName>
                                        </p:attrNameLst>
                                      </p:cBhvr>
                                      <p:to>
                                        <p:strVal val="visible"/>
                                      </p:to>
                                    </p:set>
                                    <p:animEffect transition="in" filter="dissolve">
                                      <p:cBhvr>
                                        <p:cTn id="11" dur="500"/>
                                        <p:tgtEl>
                                          <p:spTgt spid="31821"/>
                                        </p:tgtEl>
                                      </p:cBhvr>
                                    </p:animEffec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31823"/>
                                        </p:tgtEl>
                                        <p:attrNameLst>
                                          <p:attrName>style.visibility</p:attrName>
                                        </p:attrNameLst>
                                      </p:cBhvr>
                                      <p:to>
                                        <p:strVal val="visible"/>
                                      </p:to>
                                    </p:set>
                                    <p:animEffect transition="in" filter="dissolve">
                                      <p:cBhvr>
                                        <p:cTn id="15" dur="500"/>
                                        <p:tgtEl>
                                          <p:spTgt spid="31823"/>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31825"/>
                                        </p:tgtEl>
                                        <p:attrNameLst>
                                          <p:attrName>style.visibility</p:attrName>
                                        </p:attrNameLst>
                                      </p:cBhvr>
                                      <p:to>
                                        <p:strVal val="visible"/>
                                      </p:to>
                                    </p:set>
                                    <p:animEffect transition="in" filter="dissolve">
                                      <p:cBhvr>
                                        <p:cTn id="19" dur="500"/>
                                        <p:tgtEl>
                                          <p:spTgt spid="318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1827"/>
                                        </p:tgtEl>
                                        <p:attrNameLst>
                                          <p:attrName>style.visibility</p:attrName>
                                        </p:attrNameLst>
                                      </p:cBhvr>
                                      <p:to>
                                        <p:strVal val="visible"/>
                                      </p:to>
                                    </p:set>
                                    <p:animEffect transition="in" filter="dissolve">
                                      <p:cBhvr>
                                        <p:cTn id="24" dur="500"/>
                                        <p:tgtEl>
                                          <p:spTgt spid="3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8750"/>
            <a:ext cx="8229600" cy="893986"/>
          </a:xfrm>
        </p:spPr>
        <p:txBody>
          <a:bodyPr/>
          <a:lstStyle/>
          <a:p>
            <a:pPr eaLnBrk="1" hangingPunct="1">
              <a:defRPr/>
            </a:pPr>
            <a:r>
              <a:rPr lang="en-NZ" dirty="0" smtClean="0"/>
              <a:t>Speciation</a:t>
            </a:r>
          </a:p>
        </p:txBody>
      </p:sp>
      <p:sp>
        <p:nvSpPr>
          <p:cNvPr id="17411" name="Rectangle 3"/>
          <p:cNvSpPr>
            <a:spLocks noGrp="1" noChangeArrowheads="1"/>
          </p:cNvSpPr>
          <p:nvPr>
            <p:ph type="body" idx="1"/>
          </p:nvPr>
        </p:nvSpPr>
        <p:spPr>
          <a:xfrm>
            <a:off x="457200" y="1052736"/>
            <a:ext cx="8229600" cy="5078189"/>
          </a:xfrm>
        </p:spPr>
        <p:txBody>
          <a:bodyPr/>
          <a:lstStyle/>
          <a:p>
            <a:pPr eaLnBrk="1" hangingPunct="1">
              <a:defRPr/>
            </a:pPr>
            <a:r>
              <a:rPr lang="en-NZ" dirty="0" smtClean="0"/>
              <a:t>Speciation means the formation of a new </a:t>
            </a:r>
            <a:r>
              <a:rPr lang="en-NZ" dirty="0" smtClean="0"/>
              <a:t>species (macroevolution)</a:t>
            </a:r>
            <a:endParaRPr lang="en-NZ" sz="1800" dirty="0" smtClean="0"/>
          </a:p>
          <a:p>
            <a:pPr eaLnBrk="1" hangingPunct="1">
              <a:defRPr/>
            </a:pPr>
            <a:r>
              <a:rPr lang="en-NZ" dirty="0" smtClean="0"/>
              <a:t>A species is defined as a group of organisms that normally interbreed in nature and share the same gene </a:t>
            </a:r>
            <a:r>
              <a:rPr lang="en-NZ" dirty="0" smtClean="0"/>
              <a:t>pool</a:t>
            </a:r>
            <a:endParaRPr lang="en-NZ" dirty="0"/>
          </a:p>
          <a:p>
            <a:pPr eaLnBrk="1" hangingPunct="1">
              <a:defRPr/>
            </a:pPr>
            <a:r>
              <a:rPr lang="en-NZ" dirty="0" smtClean="0"/>
              <a:t>Allopatric species – closely related, live in different areas</a:t>
            </a:r>
          </a:p>
          <a:p>
            <a:pPr eaLnBrk="1" hangingPunct="1">
              <a:defRPr/>
            </a:pPr>
            <a:r>
              <a:rPr lang="en-NZ" dirty="0" smtClean="0"/>
              <a:t>Sympatric species – closely related, live in same area</a:t>
            </a:r>
            <a:endParaRPr lang="en-NZ" dirty="0" smtClean="0"/>
          </a:p>
          <a:p>
            <a:pPr algn="r" eaLnBrk="1" hangingPunct="1">
              <a:buFont typeface="Wingdings" pitchFamily="2" charset="2"/>
              <a:buNone/>
              <a:defRPr/>
            </a:pPr>
            <a:r>
              <a:rPr lang="en-NZ" sz="2000" dirty="0" smtClean="0">
                <a:sym typeface="Wingdings 3" pitchFamily="18" charset="2"/>
              </a:rPr>
              <a:t></a:t>
            </a:r>
            <a:endParaRPr lang="en-NZ"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NZ" smtClean="0"/>
              <a:t>How do new species form?</a:t>
            </a:r>
          </a:p>
        </p:txBody>
      </p:sp>
      <p:sp>
        <p:nvSpPr>
          <p:cNvPr id="23555" name="Rectangle 3"/>
          <p:cNvSpPr>
            <a:spLocks noGrp="1" noChangeArrowheads="1"/>
          </p:cNvSpPr>
          <p:nvPr>
            <p:ph type="body" idx="1"/>
          </p:nvPr>
        </p:nvSpPr>
        <p:spPr/>
        <p:txBody>
          <a:bodyPr/>
          <a:lstStyle/>
          <a:p>
            <a:pPr eaLnBrk="1" hangingPunct="1">
              <a:defRPr/>
            </a:pPr>
            <a:r>
              <a:rPr lang="en-NZ" dirty="0" smtClean="0"/>
              <a:t>Some </a:t>
            </a:r>
            <a:r>
              <a:rPr lang="en-NZ" dirty="0" smtClean="0"/>
              <a:t>sort of barrier must prevent different populations of an existing species from </a:t>
            </a:r>
            <a:r>
              <a:rPr lang="en-NZ" dirty="0" smtClean="0"/>
              <a:t>interbreeding</a:t>
            </a:r>
          </a:p>
          <a:p>
            <a:pPr eaLnBrk="1" hangingPunct="1">
              <a:defRPr/>
            </a:pPr>
            <a:endParaRPr lang="en-NZ" dirty="0" smtClean="0"/>
          </a:p>
          <a:p>
            <a:pPr eaLnBrk="1" hangingPunct="1">
              <a:defRPr/>
            </a:pPr>
            <a:r>
              <a:rPr lang="en-NZ" dirty="0" smtClean="0"/>
              <a:t>These barriers can be: </a:t>
            </a:r>
          </a:p>
          <a:p>
            <a:pPr lvl="1" eaLnBrk="1" hangingPunct="1">
              <a:defRPr/>
            </a:pPr>
            <a:r>
              <a:rPr lang="en-NZ" b="1" dirty="0" err="1" smtClean="0"/>
              <a:t>Prezygotic</a:t>
            </a:r>
            <a:r>
              <a:rPr lang="en-NZ" dirty="0" smtClean="0"/>
              <a:t> = before an egg is fertilised</a:t>
            </a:r>
          </a:p>
          <a:p>
            <a:pPr lvl="1" eaLnBrk="1" hangingPunct="1">
              <a:defRPr/>
            </a:pPr>
            <a:r>
              <a:rPr lang="en-NZ" b="1" dirty="0" err="1" smtClean="0"/>
              <a:t>Postzygotic</a:t>
            </a:r>
            <a:r>
              <a:rPr lang="en-NZ" dirty="0" smtClean="0"/>
              <a:t> = after fertilisation</a:t>
            </a:r>
            <a:endParaRPr lang="en-NZ" dirty="0" smtClean="0"/>
          </a:p>
          <a:p>
            <a:pPr algn="r" eaLnBrk="1" hangingPunct="1">
              <a:buFont typeface="Wingdings" pitchFamily="2" charset="2"/>
              <a:buNone/>
              <a:defRPr/>
            </a:pPr>
            <a:r>
              <a:rPr lang="en-NZ" sz="2000" dirty="0" smtClean="0">
                <a:sym typeface="Wingdings 3"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1000">
                                          <p:stCondLst>
                                            <p:cond delay="0"/>
                                          </p:stCondLst>
                                        </p:cTn>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500">
                                          <p:stCondLst>
                                            <p:cond delay="0"/>
                                          </p:stCondLst>
                                        </p:cTn>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stCondLst>
                                            <p:cond delay="0"/>
                                          </p:stCondLst>
                                        </p:cTn>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stCondLst>
                                            <p:cond delay="0"/>
                                          </p:stCondLst>
                                        </p:cTn>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500">
                                          <p:stCondLst>
                                            <p:cond delay="0"/>
                                          </p:stCondLst>
                                        </p:cTn>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500">
                                          <p:stCondLst>
                                            <p:cond delay="0"/>
                                          </p:stCondLst>
                                        </p:cTn>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8750"/>
            <a:ext cx="8229600" cy="966788"/>
          </a:xfrm>
        </p:spPr>
        <p:txBody>
          <a:bodyPr/>
          <a:lstStyle/>
          <a:p>
            <a:pPr eaLnBrk="1" hangingPunct="1">
              <a:defRPr/>
            </a:pPr>
            <a:r>
              <a:rPr lang="en-NZ" smtClean="0"/>
              <a:t>Isolating mechanisms</a:t>
            </a:r>
          </a:p>
        </p:txBody>
      </p:sp>
      <p:sp>
        <p:nvSpPr>
          <p:cNvPr id="29699" name="Rectangle 3"/>
          <p:cNvSpPr>
            <a:spLocks noGrp="1" noChangeArrowheads="1"/>
          </p:cNvSpPr>
          <p:nvPr>
            <p:ph type="body" idx="1"/>
          </p:nvPr>
        </p:nvSpPr>
        <p:spPr>
          <a:xfrm>
            <a:off x="457200" y="1341438"/>
            <a:ext cx="8229600" cy="5111750"/>
          </a:xfrm>
        </p:spPr>
        <p:txBody>
          <a:bodyPr/>
          <a:lstStyle/>
          <a:p>
            <a:pPr eaLnBrk="1" hangingPunct="1">
              <a:lnSpc>
                <a:spcPct val="90000"/>
              </a:lnSpc>
              <a:buFont typeface="Wingdings" pitchFamily="2" charset="2"/>
              <a:buNone/>
              <a:defRPr/>
            </a:pPr>
            <a:r>
              <a:rPr lang="en-NZ" sz="2800" smtClean="0"/>
              <a:t>Ways that populations may be prevented from interbreeding</a:t>
            </a:r>
          </a:p>
          <a:p>
            <a:pPr eaLnBrk="1" hangingPunct="1">
              <a:lnSpc>
                <a:spcPct val="90000"/>
              </a:lnSpc>
              <a:defRPr/>
            </a:pPr>
            <a:r>
              <a:rPr lang="en-NZ" sz="2800" smtClean="0"/>
              <a:t>Geographical barriers</a:t>
            </a:r>
          </a:p>
          <a:p>
            <a:pPr lvl="1" eaLnBrk="1" hangingPunct="1">
              <a:lnSpc>
                <a:spcPct val="90000"/>
              </a:lnSpc>
              <a:defRPr/>
            </a:pPr>
            <a:r>
              <a:rPr lang="en-NZ" sz="2400" smtClean="0"/>
              <a:t>Oceans, lakes, rivers, deserts, mountain ranges, glaciers</a:t>
            </a:r>
          </a:p>
          <a:p>
            <a:pPr eaLnBrk="1" hangingPunct="1">
              <a:lnSpc>
                <a:spcPct val="90000"/>
              </a:lnSpc>
              <a:defRPr/>
            </a:pPr>
            <a:r>
              <a:rPr lang="en-NZ" sz="2800" smtClean="0"/>
              <a:t>Ecological barriers</a:t>
            </a:r>
          </a:p>
          <a:p>
            <a:pPr lvl="1" eaLnBrk="1" hangingPunct="1">
              <a:lnSpc>
                <a:spcPct val="90000"/>
              </a:lnSpc>
              <a:defRPr/>
            </a:pPr>
            <a:r>
              <a:rPr lang="en-NZ" sz="2400" smtClean="0"/>
              <a:t>Living in different habitats</a:t>
            </a:r>
          </a:p>
          <a:p>
            <a:pPr eaLnBrk="1" hangingPunct="1">
              <a:lnSpc>
                <a:spcPct val="90000"/>
              </a:lnSpc>
              <a:defRPr/>
            </a:pPr>
            <a:r>
              <a:rPr lang="en-NZ" sz="2800" smtClean="0"/>
              <a:t>Reproductive barriers</a:t>
            </a:r>
          </a:p>
          <a:p>
            <a:pPr lvl="1" eaLnBrk="1" hangingPunct="1">
              <a:lnSpc>
                <a:spcPct val="90000"/>
              </a:lnSpc>
              <a:defRPr/>
            </a:pPr>
            <a:r>
              <a:rPr lang="en-NZ" sz="2400" smtClean="0"/>
              <a:t>Ways sympatric species are prevented from successfully reproducing</a:t>
            </a:r>
          </a:p>
          <a:p>
            <a:pPr algn="r" eaLnBrk="1" hangingPunct="1">
              <a:spcBef>
                <a:spcPct val="50000"/>
              </a:spcBef>
              <a:buClrTx/>
              <a:buFontTx/>
              <a:buNone/>
              <a:defRPr/>
            </a:pPr>
            <a:r>
              <a:rPr lang="en-NZ" sz="2800" smtClean="0">
                <a:sym typeface="Wingdings 3"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1000">
                                          <p:stCondLst>
                                            <p:cond delay="0"/>
                                          </p:stCondLst>
                                        </p:cTn>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500">
                                          <p:stCondLst>
                                            <p:cond delay="0"/>
                                          </p:stCondLst>
                                        </p:cTn>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500">
                                          <p:stCondLst>
                                            <p:cond delay="0"/>
                                          </p:stCondLst>
                                        </p:cTn>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500">
                                          <p:stCondLst>
                                            <p:cond delay="0"/>
                                          </p:stCondLst>
                                        </p:cTn>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500">
                                          <p:stCondLst>
                                            <p:cond delay="0"/>
                                          </p:stCondLst>
                                        </p:cTn>
                                        <p:tgtEl>
                                          <p:spTgt spid="296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fade">
                                      <p:cBhvr>
                                        <p:cTn id="32" dur="500">
                                          <p:stCondLst>
                                            <p:cond delay="0"/>
                                          </p:stCondLst>
                                        </p:cTn>
                                        <p:tgtEl>
                                          <p:spTgt spid="296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9699">
                                            <p:txEl>
                                              <p:pRg st="5" end="5"/>
                                            </p:txEl>
                                          </p:spTgt>
                                        </p:tgtEl>
                                        <p:attrNameLst>
                                          <p:attrName>style.visibility</p:attrName>
                                        </p:attrNameLst>
                                      </p:cBhvr>
                                      <p:to>
                                        <p:strVal val="visible"/>
                                      </p:to>
                                    </p:set>
                                    <p:animEffect transition="in" filter="fade">
                                      <p:cBhvr>
                                        <p:cTn id="37" dur="500">
                                          <p:stCondLst>
                                            <p:cond delay="0"/>
                                          </p:stCondLst>
                                        </p:cTn>
                                        <p:tgtEl>
                                          <p:spTgt spid="296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29699">
                                            <p:txEl>
                                              <p:pRg st="6" end="6"/>
                                            </p:txEl>
                                          </p:spTgt>
                                        </p:tgtEl>
                                        <p:attrNameLst>
                                          <p:attrName>style.visibility</p:attrName>
                                        </p:attrNameLst>
                                      </p:cBhvr>
                                      <p:to>
                                        <p:strVal val="visible"/>
                                      </p:to>
                                    </p:set>
                                    <p:animEffect transition="in" filter="fade">
                                      <p:cBhvr>
                                        <p:cTn id="42" dur="500">
                                          <p:stCondLst>
                                            <p:cond delay="0"/>
                                          </p:stCondLst>
                                        </p:cTn>
                                        <p:tgtEl>
                                          <p:spTgt spid="2969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29699">
                                            <p:txEl>
                                              <p:pRg st="7" end="7"/>
                                            </p:txEl>
                                          </p:spTgt>
                                        </p:tgtEl>
                                        <p:attrNameLst>
                                          <p:attrName>style.visibility</p:attrName>
                                        </p:attrNameLst>
                                      </p:cBhvr>
                                      <p:to>
                                        <p:strVal val="visible"/>
                                      </p:to>
                                    </p:set>
                                    <p:animEffect transition="in" filter="fade">
                                      <p:cBhvr>
                                        <p:cTn id="47" dur="500">
                                          <p:stCondLst>
                                            <p:cond delay="0"/>
                                          </p:stCondLst>
                                        </p:cTn>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003800" y="188913"/>
            <a:ext cx="3683000" cy="6669087"/>
          </a:xfrm>
        </p:spPr>
        <p:txBody>
          <a:bodyPr/>
          <a:lstStyle/>
          <a:p>
            <a:pPr eaLnBrk="1" hangingPunct="1">
              <a:lnSpc>
                <a:spcPct val="90000"/>
              </a:lnSpc>
              <a:defRPr/>
            </a:pPr>
            <a:r>
              <a:rPr lang="en-NZ" b="1" smtClean="0"/>
              <a:t>Reproductive Barriers</a:t>
            </a:r>
          </a:p>
          <a:p>
            <a:pPr eaLnBrk="1" hangingPunct="1">
              <a:lnSpc>
                <a:spcPct val="90000"/>
              </a:lnSpc>
              <a:defRPr/>
            </a:pPr>
            <a:endParaRPr lang="en-NZ" sz="2800" smtClean="0"/>
          </a:p>
          <a:p>
            <a:pPr eaLnBrk="1" hangingPunct="1">
              <a:lnSpc>
                <a:spcPct val="90000"/>
              </a:lnSpc>
              <a:defRPr/>
            </a:pPr>
            <a:endParaRPr lang="en-NZ" sz="2800" smtClean="0"/>
          </a:p>
          <a:p>
            <a:pPr eaLnBrk="1" hangingPunct="1">
              <a:lnSpc>
                <a:spcPct val="90000"/>
              </a:lnSpc>
              <a:defRPr/>
            </a:pPr>
            <a:r>
              <a:rPr lang="en-NZ" sz="2800" smtClean="0"/>
              <a:t>Pre-zygotic = act before formation of gametes</a:t>
            </a:r>
          </a:p>
          <a:p>
            <a:pPr eaLnBrk="1" hangingPunct="1">
              <a:lnSpc>
                <a:spcPct val="90000"/>
              </a:lnSpc>
              <a:defRPr/>
            </a:pPr>
            <a:endParaRPr lang="en-NZ" sz="2800" smtClean="0"/>
          </a:p>
          <a:p>
            <a:pPr eaLnBrk="1" hangingPunct="1">
              <a:lnSpc>
                <a:spcPct val="90000"/>
              </a:lnSpc>
              <a:defRPr/>
            </a:pPr>
            <a:endParaRPr lang="en-NZ" smtClean="0"/>
          </a:p>
          <a:p>
            <a:pPr eaLnBrk="1" hangingPunct="1">
              <a:lnSpc>
                <a:spcPct val="90000"/>
              </a:lnSpc>
              <a:defRPr/>
            </a:pPr>
            <a:endParaRPr lang="en-NZ" smtClean="0"/>
          </a:p>
          <a:p>
            <a:pPr eaLnBrk="1" hangingPunct="1">
              <a:lnSpc>
                <a:spcPct val="90000"/>
              </a:lnSpc>
              <a:defRPr/>
            </a:pPr>
            <a:r>
              <a:rPr lang="en-NZ" sz="2800" smtClean="0"/>
              <a:t>Post-zygotic = after zygote formation</a:t>
            </a:r>
          </a:p>
          <a:p>
            <a:pPr algn="r" eaLnBrk="1" hangingPunct="1">
              <a:spcBef>
                <a:spcPct val="50000"/>
              </a:spcBef>
              <a:buClrTx/>
              <a:buFontTx/>
              <a:buNone/>
              <a:defRPr/>
            </a:pPr>
            <a:r>
              <a:rPr lang="en-NZ" sz="2800" smtClean="0">
                <a:sym typeface="Wingdings 3" pitchFamily="18" charset="2"/>
              </a:rPr>
              <a:t></a:t>
            </a:r>
            <a:endParaRPr lang="en-NZ" sz="2800" smtClean="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6213"/>
            <a:ext cx="473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79500"/>
            <a:ext cx="47339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47339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133600"/>
            <a:ext cx="4724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068638"/>
            <a:ext cx="47339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519488"/>
            <a:ext cx="47339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005263"/>
            <a:ext cx="4724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6178550"/>
            <a:ext cx="4733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5013325"/>
            <a:ext cx="4733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5516563"/>
            <a:ext cx="4733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518025"/>
            <a:ext cx="47339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fade">
                                      <p:cBhvr>
                                        <p:cTn id="12" dur="20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fade">
                                      <p:cBhvr>
                                        <p:cTn id="17" dur="2000"/>
                                        <p:tgtEl>
                                          <p:spTgt spid="30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2000"/>
                                        <p:tgtEl>
                                          <p:spTgt spid="30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fade">
                                      <p:cBhvr>
                                        <p:cTn id="27" dur="2000"/>
                                        <p:tgtEl>
                                          <p:spTgt spid="30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075">
                                            <p:txEl>
                                              <p:pRg st="3" end="3"/>
                                            </p:txEl>
                                          </p:spTgt>
                                        </p:tgtEl>
                                        <p:attrNameLst>
                                          <p:attrName>style.visibility</p:attrName>
                                        </p:attrNameLst>
                                      </p:cBhvr>
                                      <p:to>
                                        <p:strVal val="visible"/>
                                      </p:to>
                                    </p:set>
                                    <p:animEffect transition="in" filter="dissolve">
                                      <p:cBhvr>
                                        <p:cTn id="32" dur="500"/>
                                        <p:tgtEl>
                                          <p:spTgt spid="307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fade">
                                      <p:cBhvr>
                                        <p:cTn id="37" dur="2000"/>
                                        <p:tgtEl>
                                          <p:spTgt spid="30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fade">
                                      <p:cBhvr>
                                        <p:cTn id="42" dur="2000"/>
                                        <p:tgtEl>
                                          <p:spTgt spid="30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085"/>
                                        </p:tgtEl>
                                        <p:attrNameLst>
                                          <p:attrName>style.visibility</p:attrName>
                                        </p:attrNameLst>
                                      </p:cBhvr>
                                      <p:to>
                                        <p:strVal val="visible"/>
                                      </p:to>
                                    </p:set>
                                    <p:animEffect transition="in" filter="fade">
                                      <p:cBhvr>
                                        <p:cTn id="47" dur="2000"/>
                                        <p:tgtEl>
                                          <p:spTgt spid="30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097"/>
                                        </p:tgtEl>
                                        <p:attrNameLst>
                                          <p:attrName>style.visibility</p:attrName>
                                        </p:attrNameLst>
                                      </p:cBhvr>
                                      <p:to>
                                        <p:strVal val="visible"/>
                                      </p:to>
                                    </p:set>
                                    <p:animEffect transition="in" filter="fade">
                                      <p:cBhvr>
                                        <p:cTn id="52" dur="2000"/>
                                        <p:tgtEl>
                                          <p:spTgt spid="30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095"/>
                                        </p:tgtEl>
                                        <p:attrNameLst>
                                          <p:attrName>style.visibility</p:attrName>
                                        </p:attrNameLst>
                                      </p:cBhvr>
                                      <p:to>
                                        <p:strVal val="visible"/>
                                      </p:to>
                                    </p:set>
                                    <p:animEffect transition="in" filter="fade">
                                      <p:cBhvr>
                                        <p:cTn id="57" dur="2000"/>
                                        <p:tgtEl>
                                          <p:spTgt spid="30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3075">
                                            <p:txEl>
                                              <p:pRg st="7" end="7"/>
                                            </p:txEl>
                                          </p:spTgt>
                                        </p:tgtEl>
                                        <p:attrNameLst>
                                          <p:attrName>style.visibility</p:attrName>
                                        </p:attrNameLst>
                                      </p:cBhvr>
                                      <p:to>
                                        <p:strVal val="visible"/>
                                      </p:to>
                                    </p:set>
                                    <p:animEffect transition="in" filter="dissolve">
                                      <p:cBhvr>
                                        <p:cTn id="62" dur="500"/>
                                        <p:tgtEl>
                                          <p:spTgt spid="3075">
                                            <p:txEl>
                                              <p:pRg st="7" end="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096"/>
                                        </p:tgtEl>
                                        <p:attrNameLst>
                                          <p:attrName>style.visibility</p:attrName>
                                        </p:attrNameLst>
                                      </p:cBhvr>
                                      <p:to>
                                        <p:strVal val="visible"/>
                                      </p:to>
                                    </p:set>
                                    <p:animEffect transition="in" filter="fade">
                                      <p:cBhvr>
                                        <p:cTn id="67" dur="2000"/>
                                        <p:tgtEl>
                                          <p:spTgt spid="30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3090"/>
                                        </p:tgtEl>
                                        <p:attrNameLst>
                                          <p:attrName>style.visibility</p:attrName>
                                        </p:attrNameLst>
                                      </p:cBhvr>
                                      <p:to>
                                        <p:strVal val="visible"/>
                                      </p:to>
                                    </p:set>
                                    <p:animEffect transition="in" filter="fade">
                                      <p:cBhvr>
                                        <p:cTn id="72" dur="2000"/>
                                        <p:tgtEl>
                                          <p:spTgt spid="309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3075">
                                            <p:txEl>
                                              <p:pRg st="8" end="8"/>
                                            </p:txEl>
                                          </p:spTgt>
                                        </p:tgtEl>
                                        <p:attrNameLst>
                                          <p:attrName>style.visibility</p:attrName>
                                        </p:attrNameLst>
                                      </p:cBhvr>
                                      <p:to>
                                        <p:strVal val="visible"/>
                                      </p:to>
                                    </p:set>
                                    <p:animEffect transition="in" filter="dissolve">
                                      <p:cBhvr>
                                        <p:cTn id="77"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NZ" smtClean="0"/>
              <a:t>Geographical Isolation</a:t>
            </a:r>
          </a:p>
        </p:txBody>
      </p:sp>
      <p:sp>
        <p:nvSpPr>
          <p:cNvPr id="34819" name="Rectangle 3"/>
          <p:cNvSpPr>
            <a:spLocks noGrp="1" noChangeArrowheads="1"/>
          </p:cNvSpPr>
          <p:nvPr>
            <p:ph type="body" idx="1"/>
          </p:nvPr>
        </p:nvSpPr>
        <p:spPr>
          <a:xfrm>
            <a:off x="457200" y="1268413"/>
            <a:ext cx="8229600" cy="4857750"/>
          </a:xfrm>
        </p:spPr>
        <p:txBody>
          <a:bodyPr/>
          <a:lstStyle/>
          <a:p>
            <a:pPr eaLnBrk="1" hangingPunct="1">
              <a:defRPr/>
            </a:pPr>
            <a:r>
              <a:rPr lang="en-NZ" smtClean="0"/>
              <a:t>Deer mice species separated by Grand Canyon</a:t>
            </a:r>
          </a:p>
        </p:txBody>
      </p:sp>
      <p:pic>
        <p:nvPicPr>
          <p:cNvPr id="34820" name="Picture 4" descr="24x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565400"/>
            <a:ext cx="64484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4818"/>
                                        </p:tgtEl>
                                        <p:attrNameLst>
                                          <p:attrName>style.visibility</p:attrName>
                                        </p:attrNameLst>
                                      </p:cBhvr>
                                      <p:to>
                                        <p:strVal val="visible"/>
                                      </p:to>
                                    </p:set>
                                    <p:animEffect transition="in" filter="fade">
                                      <p:cBhvr>
                                        <p:cTn id="7" dur="1000">
                                          <p:stCondLst>
                                            <p:cond delay="0"/>
                                          </p:stCondLst>
                                        </p:cTn>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500">
                                          <p:stCondLst>
                                            <p:cond delay="0"/>
                                          </p:stCondLst>
                                        </p:cTn>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NZ" smtClean="0"/>
              <a:t>Lions &amp; Tigers Habitat isolation</a:t>
            </a:r>
          </a:p>
        </p:txBody>
      </p:sp>
      <p:sp>
        <p:nvSpPr>
          <p:cNvPr id="35843" name="Rectangle 3"/>
          <p:cNvSpPr>
            <a:spLocks noGrp="1" noChangeArrowheads="1"/>
          </p:cNvSpPr>
          <p:nvPr>
            <p:ph type="body" idx="1"/>
          </p:nvPr>
        </p:nvSpPr>
        <p:spPr>
          <a:xfrm>
            <a:off x="457200" y="1412875"/>
            <a:ext cx="8229600" cy="4713288"/>
          </a:xfrm>
        </p:spPr>
        <p:txBody>
          <a:bodyPr/>
          <a:lstStyle/>
          <a:p>
            <a:pPr eaLnBrk="1" hangingPunct="1">
              <a:defRPr/>
            </a:pPr>
            <a:r>
              <a:rPr lang="en-NZ" sz="2800" b="1" smtClean="0"/>
              <a:t>Tiger</a:t>
            </a:r>
            <a:r>
              <a:rPr lang="en-NZ" sz="2800" smtClean="0"/>
              <a:t> habitat is forest from Siberia to Indonesia</a:t>
            </a:r>
          </a:p>
          <a:p>
            <a:pPr eaLnBrk="1" hangingPunct="1">
              <a:defRPr/>
            </a:pPr>
            <a:r>
              <a:rPr lang="en-NZ" sz="2800" smtClean="0"/>
              <a:t>Habitat for the </a:t>
            </a:r>
            <a:r>
              <a:rPr lang="en-NZ" sz="2800" b="1" smtClean="0"/>
              <a:t>lion</a:t>
            </a:r>
            <a:r>
              <a:rPr lang="en-NZ" sz="2800" smtClean="0"/>
              <a:t> consists of semi-arid plains and grasslands. Africa and Asia</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57563"/>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357563"/>
            <a:ext cx="3382962"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Effect transition="in" filter="fade">
                                      <p:cBhvr>
                                        <p:cTn id="7" dur="1000">
                                          <p:stCondLst>
                                            <p:cond delay="0"/>
                                          </p:stCondLst>
                                        </p:cTn>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500">
                                          <p:stCondLst>
                                            <p:cond delay="0"/>
                                          </p:stCondLst>
                                        </p:cTn>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stCondLst>
                                            <p:cond delay="0"/>
                                          </p:stCondLst>
                                        </p:cTn>
                                        <p:tgtEl>
                                          <p:spTgt spid="3584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8750"/>
            <a:ext cx="8229600" cy="857250"/>
          </a:xfrm>
        </p:spPr>
        <p:txBody>
          <a:bodyPr/>
          <a:lstStyle/>
          <a:p>
            <a:pPr eaLnBrk="1" hangingPunct="1">
              <a:defRPr/>
            </a:pPr>
            <a:r>
              <a:rPr lang="en-NZ" smtClean="0"/>
              <a:t>Temporal isolation</a:t>
            </a:r>
          </a:p>
        </p:txBody>
      </p:sp>
      <p:sp>
        <p:nvSpPr>
          <p:cNvPr id="36867" name="Rectangle 3"/>
          <p:cNvSpPr>
            <a:spLocks noGrp="1" noChangeArrowheads="1"/>
          </p:cNvSpPr>
          <p:nvPr>
            <p:ph type="body" idx="1"/>
          </p:nvPr>
        </p:nvSpPr>
        <p:spPr>
          <a:xfrm>
            <a:off x="457200" y="4152900"/>
            <a:ext cx="8218488" cy="2705100"/>
          </a:xfrm>
        </p:spPr>
        <p:txBody>
          <a:bodyPr/>
          <a:lstStyle/>
          <a:p>
            <a:pPr eaLnBrk="1" hangingPunct="1">
              <a:lnSpc>
                <a:spcPct val="80000"/>
              </a:lnSpc>
              <a:defRPr/>
            </a:pPr>
            <a:r>
              <a:rPr lang="en-NZ" smtClean="0"/>
              <a:t>Western spotted &amp; Eastern Spotted Skunks. </a:t>
            </a:r>
          </a:p>
          <a:p>
            <a:pPr eaLnBrk="1" hangingPunct="1">
              <a:lnSpc>
                <a:spcPct val="80000"/>
              </a:lnSpc>
              <a:defRPr/>
            </a:pPr>
            <a:r>
              <a:rPr lang="en-NZ" smtClean="0"/>
              <a:t>Range overlaps in the USA but the western skunk breeds in autumn and the eastern in late winter.</a:t>
            </a:r>
            <a:r>
              <a:rPr lang="en-NZ" sz="2800" smtClean="0"/>
              <a:t> </a:t>
            </a:r>
          </a:p>
          <a:p>
            <a:pPr algn="r" eaLnBrk="1" hangingPunct="1">
              <a:lnSpc>
                <a:spcPct val="80000"/>
              </a:lnSpc>
              <a:buFont typeface="Wingdings" pitchFamily="2" charset="2"/>
              <a:buNone/>
              <a:defRPr/>
            </a:pPr>
            <a:r>
              <a:rPr lang="en-NZ" sz="2800" smtClean="0">
                <a:sym typeface="Wingdings 3" pitchFamily="18" charset="2"/>
              </a:rPr>
              <a:t></a:t>
            </a:r>
            <a:endParaRPr lang="en-NZ" sz="2800" smtClean="0"/>
          </a:p>
        </p:txBody>
      </p:sp>
      <p:pic>
        <p:nvPicPr>
          <p:cNvPr id="36868" name="Picture 4" descr="spilgr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30861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spotted%20sku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0525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1000">
                                          <p:stCondLst>
                                            <p:cond delay="0"/>
                                          </p:stCondLst>
                                        </p:cTn>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additive="base">
                                        <p:cTn id="12" dur="500" fill="hold"/>
                                        <p:tgtEl>
                                          <p:spTgt spid="36868"/>
                                        </p:tgtEl>
                                        <p:attrNameLst>
                                          <p:attrName>ppt_x</p:attrName>
                                        </p:attrNameLst>
                                      </p:cBhvr>
                                      <p:tavLst>
                                        <p:tav tm="0">
                                          <p:val>
                                            <p:strVal val="0-#ppt_w/2"/>
                                          </p:val>
                                        </p:tav>
                                        <p:tav tm="100000">
                                          <p:val>
                                            <p:strVal val="#ppt_x"/>
                                          </p:val>
                                        </p:tav>
                                      </p:tavLst>
                                    </p:anim>
                                    <p:anim calcmode="lin" valueType="num">
                                      <p:cBhvr additive="base">
                                        <p:cTn id="13"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6869"/>
                                        </p:tgtEl>
                                        <p:attrNameLst>
                                          <p:attrName>style.visibility</p:attrName>
                                        </p:attrNameLst>
                                      </p:cBhvr>
                                      <p:to>
                                        <p:strVal val="visible"/>
                                      </p:to>
                                    </p:set>
                                    <p:anim calcmode="lin" valueType="num">
                                      <p:cBhvr additive="base">
                                        <p:cTn id="18" dur="500" fill="hold"/>
                                        <p:tgtEl>
                                          <p:spTgt spid="36869"/>
                                        </p:tgtEl>
                                        <p:attrNameLst>
                                          <p:attrName>ppt_x</p:attrName>
                                        </p:attrNameLst>
                                      </p:cBhvr>
                                      <p:tavLst>
                                        <p:tav tm="0">
                                          <p:val>
                                            <p:strVal val="1+#ppt_w/2"/>
                                          </p:val>
                                        </p:tav>
                                        <p:tav tm="100000">
                                          <p:val>
                                            <p:strVal val="#ppt_x"/>
                                          </p:val>
                                        </p:tav>
                                      </p:tavLst>
                                    </p:anim>
                                    <p:anim calcmode="lin" valueType="num">
                                      <p:cBhvr additive="base">
                                        <p:cTn id="19"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36867">
                                            <p:txEl>
                                              <p:pRg st="0" end="0"/>
                                            </p:txEl>
                                          </p:spTgt>
                                        </p:tgtEl>
                                        <p:attrNameLst>
                                          <p:attrName>style.visibility</p:attrName>
                                        </p:attrNameLst>
                                      </p:cBhvr>
                                      <p:to>
                                        <p:strVal val="visible"/>
                                      </p:to>
                                    </p:set>
                                    <p:animEffect transition="in" filter="fade">
                                      <p:cBhvr>
                                        <p:cTn id="24" dur="500">
                                          <p:stCondLst>
                                            <p:cond delay="0"/>
                                          </p:stCondLst>
                                        </p:cTn>
                                        <p:tgtEl>
                                          <p:spTgt spid="3686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iterate type="lt">
                                    <p:tmPct val="10000"/>
                                  </p:iterate>
                                  <p:childTnLst>
                                    <p:set>
                                      <p:cBhvr>
                                        <p:cTn id="28" dur="1" fill="hold">
                                          <p:stCondLst>
                                            <p:cond delay="0"/>
                                          </p:stCondLst>
                                        </p:cTn>
                                        <p:tgtEl>
                                          <p:spTgt spid="36867">
                                            <p:txEl>
                                              <p:pRg st="1" end="1"/>
                                            </p:txEl>
                                          </p:spTgt>
                                        </p:tgtEl>
                                        <p:attrNameLst>
                                          <p:attrName>style.visibility</p:attrName>
                                        </p:attrNameLst>
                                      </p:cBhvr>
                                      <p:to>
                                        <p:strVal val="visible"/>
                                      </p:to>
                                    </p:set>
                                    <p:animEffect transition="in" filter="fade">
                                      <p:cBhvr>
                                        <p:cTn id="29" dur="500">
                                          <p:stCondLst>
                                            <p:cond delay="0"/>
                                          </p:stCondLst>
                                        </p:cTn>
                                        <p:tgtEl>
                                          <p:spTgt spid="3686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iterate type="lt">
                                    <p:tmPct val="10000"/>
                                  </p:iterate>
                                  <p:childTnLst>
                                    <p:set>
                                      <p:cBhvr>
                                        <p:cTn id="33" dur="1" fill="hold">
                                          <p:stCondLst>
                                            <p:cond delay="0"/>
                                          </p:stCondLst>
                                        </p:cTn>
                                        <p:tgtEl>
                                          <p:spTgt spid="36867">
                                            <p:txEl>
                                              <p:pRg st="2" end="2"/>
                                            </p:txEl>
                                          </p:spTgt>
                                        </p:tgtEl>
                                        <p:attrNameLst>
                                          <p:attrName>style.visibility</p:attrName>
                                        </p:attrNameLst>
                                      </p:cBhvr>
                                      <p:to>
                                        <p:strVal val="visible"/>
                                      </p:to>
                                    </p:set>
                                    <p:animEffect transition="in" filter="fade">
                                      <p:cBhvr>
                                        <p:cTn id="34" dur="500">
                                          <p:stCondLst>
                                            <p:cond delay="0"/>
                                          </p:stCondLst>
                                        </p:cTn>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Competition</Template>
  <TotalTime>1292</TotalTime>
  <Words>767</Words>
  <Application>Microsoft Office PowerPoint</Application>
  <PresentationFormat>On-screen Show (4:3)</PresentationFormat>
  <Paragraphs>105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Competition</vt:lpstr>
      <vt:lpstr>SPECIATION</vt:lpstr>
      <vt:lpstr>Estimated numbers of species</vt:lpstr>
      <vt:lpstr>Speciation</vt:lpstr>
      <vt:lpstr>How do new species form?</vt:lpstr>
      <vt:lpstr>Isolating mechanisms</vt:lpstr>
      <vt:lpstr>PowerPoint Presentation</vt:lpstr>
      <vt:lpstr>Geographical Isolation</vt:lpstr>
      <vt:lpstr>Lions &amp; Tigers Habitat isolation</vt:lpstr>
      <vt:lpstr>Temporal isolation</vt:lpstr>
      <vt:lpstr>Mechanical isolation</vt:lpstr>
      <vt:lpstr>Behavioural isolation</vt:lpstr>
      <vt:lpstr>Gametic Isolation</vt:lpstr>
      <vt:lpstr>Hybrid inviability,</vt:lpstr>
      <vt:lpstr>Hybrid sterility</vt:lpstr>
      <vt:lpstr>PowerPoint Presentation</vt:lpstr>
      <vt:lpstr>Tigons and Ligers</vt:lpstr>
      <vt:lpstr>Then there’s the Zebronkey</vt:lpstr>
      <vt:lpstr>hybrid breakdown.</vt:lpstr>
      <vt:lpstr>Allopatric speciation</vt:lpstr>
      <vt:lpstr>PowerPoint Presentation</vt:lpstr>
      <vt:lpstr>PowerPoint Presentation</vt:lpstr>
      <vt:lpstr>Canines</vt:lpstr>
      <vt:lpstr>Gone to the dogs</vt:lpstr>
      <vt:lpstr>Sympatric speciation</vt:lpstr>
      <vt:lpstr>Example of sympatric speciation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Wood</dc:creator>
  <cp:lastModifiedBy>Rick Wood</cp:lastModifiedBy>
  <cp:revision>25</cp:revision>
  <dcterms:created xsi:type="dcterms:W3CDTF">2007-09-09T03:50:09Z</dcterms:created>
  <dcterms:modified xsi:type="dcterms:W3CDTF">2013-04-28T01:44:19Z</dcterms:modified>
</cp:coreProperties>
</file>